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fntdata" ContentType="application/x-fontdata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charts/chart3.xml" ContentType="application/vnd.openxmlformats-officedocument.drawingml.char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73" r:id="rId6"/>
    <p:sldId id="274" r:id="rId7"/>
    <p:sldId id="275" r:id="rId8"/>
    <p:sldId id="276" r:id="rId9"/>
    <p:sldId id="277" r:id="rId10"/>
    <p:sldId id="266" r:id="rId11"/>
    <p:sldId id="267" r:id="rId12"/>
    <p:sldId id="268" r:id="rId13"/>
    <p:sldId id="269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embeddedFontLst>
    <p:embeddedFont>
      <p:font typeface="Calibri"/>
      <p:regular r:id="rId23"/>
      <p:bold r:id="rId24"/>
      <p:italic r:id="rId25"/>
      <p:boldItalic r:id="rId26"/>
    </p:embeddedFont>
    <p:embeddedFont>
      <p:font typeface="Wingdings 2" charset="2"/>
      <p:regular r:id="rId27"/>
    </p:embeddedFont>
    <p:embeddedFont>
      <p:font typeface="JanieHmk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80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font" Target="fonts/font1.fntdata"/><Relationship Id="rId24" Type="http://schemas.openxmlformats.org/officeDocument/2006/relationships/font" Target="fonts/font2.fntdata"/><Relationship Id="rId25" Type="http://schemas.openxmlformats.org/officeDocument/2006/relationships/font" Target="fonts/font3.fntdata"/><Relationship Id="rId26" Type="http://schemas.openxmlformats.org/officeDocument/2006/relationships/font" Target="fonts/font4.fntdata"/><Relationship Id="rId27" Type="http://schemas.openxmlformats.org/officeDocument/2006/relationships/font" Target="fonts/font5.fntdata"/><Relationship Id="rId28" Type="http://schemas.openxmlformats.org/officeDocument/2006/relationships/font" Target="fonts/font6.fntdata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layout/>
      <c:txPr>
        <a:bodyPr/>
        <a:lstStyle/>
        <a:p>
          <a:pPr>
            <a:defRPr lang="en-GB"/>
          </a:pPr>
          <a:endParaRPr lang="en-US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Ethics</c:v>
                </c:pt>
              </c:strCache>
            </c:strRef>
          </c:tx>
          <c:dPt>
            <c:idx val="0"/>
            <c:spPr>
              <a:solidFill>
                <a:srgbClr val="004B8D"/>
              </a:solidFill>
            </c:spPr>
          </c:dPt>
          <c:dPt>
            <c:idx val="1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spPr>
              <a:solidFill>
                <a:srgbClr val="7DB935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5CB"/>
              </a:solidFill>
            </c:spPr>
          </c:dPt>
          <c:cat>
            <c:strRef>
              <c:f>Blad1!$A$2:$A$6</c:f>
              <c:strCache>
                <c:ptCount val="5"/>
                <c:pt idx="0">
                  <c:v>1: Scope and apps</c:v>
                </c:pt>
                <c:pt idx="1">
                  <c:v>2: Lang and concepts</c:v>
                </c:pt>
                <c:pt idx="2">
                  <c:v>3: Methodology</c:v>
                </c:pt>
                <c:pt idx="3">
                  <c:v>4: History</c:v>
                </c:pt>
                <c:pt idx="4">
                  <c:v>5: Links to Personal kn.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15.0</c:v>
                </c:pt>
                <c:pt idx="1">
                  <c:v>20.0</c:v>
                </c:pt>
                <c:pt idx="2">
                  <c:v>40.0</c:v>
                </c:pt>
                <c:pt idx="3">
                  <c:v>2.0</c:v>
                </c:pt>
                <c:pt idx="4">
                  <c:v>40.0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layout/>
      <c:txPr>
        <a:bodyPr/>
        <a:lstStyle/>
        <a:p>
          <a:pPr>
            <a:defRPr lang="en-GB"/>
          </a:pPr>
          <a:endParaRPr lang="en-US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Arts</c:v>
                </c:pt>
              </c:strCache>
            </c:strRef>
          </c:tx>
          <c:dPt>
            <c:idx val="0"/>
            <c:spPr>
              <a:solidFill>
                <a:srgbClr val="004B8D"/>
              </a:solidFill>
            </c:spPr>
          </c:dPt>
          <c:dPt>
            <c:idx val="1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spPr>
              <a:solidFill>
                <a:srgbClr val="7DB935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1AB7EA"/>
              </a:solidFill>
            </c:spPr>
          </c:dPt>
          <c:cat>
            <c:strRef>
              <c:f>Blad1!$A$2:$A$6</c:f>
              <c:strCache>
                <c:ptCount val="5"/>
                <c:pt idx="0">
                  <c:v>1: Scope and apps</c:v>
                </c:pt>
                <c:pt idx="1">
                  <c:v>2: Lang and concepts</c:v>
                </c:pt>
                <c:pt idx="2">
                  <c:v>3: Methodology</c:v>
                </c:pt>
                <c:pt idx="3">
                  <c:v>4: History</c:v>
                </c:pt>
                <c:pt idx="4">
                  <c:v>5: Links to Personal kn.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10.0</c:v>
                </c:pt>
                <c:pt idx="1">
                  <c:v>20.0</c:v>
                </c:pt>
                <c:pt idx="2">
                  <c:v>15.0</c:v>
                </c:pt>
                <c:pt idx="3">
                  <c:v>25.0</c:v>
                </c:pt>
                <c:pt idx="4">
                  <c:v>20.0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layout/>
      <c:txPr>
        <a:bodyPr/>
        <a:lstStyle/>
        <a:p>
          <a:pPr>
            <a:defRPr lang="en-GB"/>
          </a:pPr>
          <a:endParaRPr lang="en-US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'Blad1'!$B$1</c:f>
              <c:strCache>
                <c:ptCount val="1"/>
                <c:pt idx="0">
                  <c:v>Natural Sciences</c:v>
                </c:pt>
              </c:strCache>
            </c:strRef>
          </c:tx>
          <c:dPt>
            <c:idx val="0"/>
            <c:spPr>
              <a:solidFill>
                <a:srgbClr val="004B8D"/>
              </a:solidFill>
            </c:spPr>
          </c:dPt>
          <c:dPt>
            <c:idx val="1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spPr>
              <a:solidFill>
                <a:srgbClr val="7DB935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1AB7EA"/>
              </a:solidFill>
            </c:spPr>
          </c:dPt>
          <c:cat>
            <c:strRef>
              <c:f>'Blad1'!$A$2:$A$6</c:f>
              <c:strCache>
                <c:ptCount val="5"/>
                <c:pt idx="0">
                  <c:v>1: Scope and apps</c:v>
                </c:pt>
                <c:pt idx="1">
                  <c:v>2: Lang and concepts</c:v>
                </c:pt>
                <c:pt idx="2">
                  <c:v>3: Methodology</c:v>
                </c:pt>
                <c:pt idx="3">
                  <c:v>4: History</c:v>
                </c:pt>
                <c:pt idx="4">
                  <c:v>5: Links to Personal kn.</c:v>
                </c:pt>
              </c:strCache>
            </c:strRef>
          </c:cat>
          <c:val>
            <c:numRef>
              <c:f>'Blad1'!$B$2:$B$6</c:f>
              <c:numCache>
                <c:formatCode>General</c:formatCode>
                <c:ptCount val="5"/>
                <c:pt idx="0">
                  <c:v>20.0</c:v>
                </c:pt>
                <c:pt idx="1">
                  <c:v>20.0</c:v>
                </c:pt>
                <c:pt idx="2">
                  <c:v>40.0</c:v>
                </c:pt>
                <c:pt idx="3">
                  <c:v>10.0</c:v>
                </c:pt>
                <c:pt idx="4">
                  <c:v>5.0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layout/>
      <c:txPr>
        <a:bodyPr/>
        <a:lstStyle/>
        <a:p>
          <a:pPr>
            <a:defRPr lang="en-GB"/>
          </a:pPr>
          <a:endParaRPr lang="en-US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Religious Knowledge</c:v>
                </c:pt>
              </c:strCache>
            </c:strRef>
          </c:tx>
          <c:dPt>
            <c:idx val="0"/>
            <c:spPr>
              <a:solidFill>
                <a:srgbClr val="004B8D"/>
              </a:solidFill>
            </c:spPr>
          </c:dPt>
          <c:dPt>
            <c:idx val="1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spPr>
              <a:solidFill>
                <a:srgbClr val="7DB935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1AB7EA"/>
              </a:solidFill>
            </c:spPr>
          </c:dPt>
          <c:cat>
            <c:strRef>
              <c:f>Blad1!$A$2:$A$6</c:f>
              <c:strCache>
                <c:ptCount val="5"/>
                <c:pt idx="0">
                  <c:v>1: Scope and apps</c:v>
                </c:pt>
                <c:pt idx="1">
                  <c:v>2: Lang and concepts</c:v>
                </c:pt>
                <c:pt idx="2">
                  <c:v>3: Methodology</c:v>
                </c:pt>
                <c:pt idx="3">
                  <c:v>4: History</c:v>
                </c:pt>
                <c:pt idx="4">
                  <c:v>5: Links to Personal kn.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10.0</c:v>
                </c:pt>
                <c:pt idx="1">
                  <c:v>20.0</c:v>
                </c:pt>
                <c:pt idx="2">
                  <c:v>20.0</c:v>
                </c:pt>
                <c:pt idx="3">
                  <c:v>40.0</c:v>
                </c:pt>
                <c:pt idx="4">
                  <c:v>60.0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layout/>
      <c:txPr>
        <a:bodyPr/>
        <a:lstStyle/>
        <a:p>
          <a:pPr>
            <a:defRPr lang="en-GB"/>
          </a:pPr>
          <a:endParaRPr lang="en-US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Indigenous Knowledge</c:v>
                </c:pt>
              </c:strCache>
            </c:strRef>
          </c:tx>
          <c:dPt>
            <c:idx val="0"/>
            <c:spPr>
              <a:solidFill>
                <a:srgbClr val="004B8D"/>
              </a:solidFill>
            </c:spPr>
          </c:dPt>
          <c:dPt>
            <c:idx val="1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spPr>
              <a:solidFill>
                <a:srgbClr val="7DB935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1AB7EA"/>
              </a:solidFill>
            </c:spPr>
          </c:dPt>
          <c:cat>
            <c:strRef>
              <c:f>Blad1!$A$2:$A$6</c:f>
              <c:strCache>
                <c:ptCount val="5"/>
                <c:pt idx="0">
                  <c:v>1: Scope and apps</c:v>
                </c:pt>
                <c:pt idx="1">
                  <c:v>2: Lang and concepts</c:v>
                </c:pt>
                <c:pt idx="2">
                  <c:v>3: Methodology</c:v>
                </c:pt>
                <c:pt idx="3">
                  <c:v>4: History</c:v>
                </c:pt>
                <c:pt idx="4">
                  <c:v>5: Links to Personal kn.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10.0</c:v>
                </c:pt>
                <c:pt idx="1">
                  <c:v>2.0</c:v>
                </c:pt>
                <c:pt idx="2">
                  <c:v>30.0</c:v>
                </c:pt>
                <c:pt idx="3">
                  <c:v>30.0</c:v>
                </c:pt>
                <c:pt idx="4">
                  <c:v>25.0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48E4-1660-4F55-BA1F-E12B64005C70}" type="datetimeFigureOut">
              <a:rPr lang="en-US" smtClean="0"/>
              <a:pPr/>
              <a:t>10/17/13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32B-35A2-48C4-BD50-09187700C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48E4-1660-4F55-BA1F-E12B64005C70}" type="datetimeFigureOut">
              <a:rPr lang="en-US" smtClean="0"/>
              <a:pPr/>
              <a:t>10/17/13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32B-35A2-48C4-BD50-09187700C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48E4-1660-4F55-BA1F-E12B64005C70}" type="datetimeFigureOut">
              <a:rPr lang="en-US" smtClean="0"/>
              <a:pPr/>
              <a:t>10/17/13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32B-35A2-48C4-BD50-09187700C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48E4-1660-4F55-BA1F-E12B64005C70}" type="datetimeFigureOut">
              <a:rPr lang="en-US" smtClean="0"/>
              <a:pPr/>
              <a:t>10/17/13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32B-35A2-48C4-BD50-09187700C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48E4-1660-4F55-BA1F-E12B64005C70}" type="datetimeFigureOut">
              <a:rPr lang="en-US" smtClean="0"/>
              <a:pPr/>
              <a:t>10/17/13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32B-35A2-48C4-BD50-09187700C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48E4-1660-4F55-BA1F-E12B64005C70}" type="datetimeFigureOut">
              <a:rPr lang="en-US" smtClean="0"/>
              <a:pPr/>
              <a:t>10/17/13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32B-35A2-48C4-BD50-09187700C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48E4-1660-4F55-BA1F-E12B64005C70}" type="datetimeFigureOut">
              <a:rPr lang="en-US" smtClean="0"/>
              <a:pPr/>
              <a:t>10/17/13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32B-35A2-48C4-BD50-09187700C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48E4-1660-4F55-BA1F-E12B64005C70}" type="datetimeFigureOut">
              <a:rPr lang="en-US" smtClean="0"/>
              <a:pPr/>
              <a:t>10/17/13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32B-35A2-48C4-BD50-09187700C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48E4-1660-4F55-BA1F-E12B64005C70}" type="datetimeFigureOut">
              <a:rPr lang="en-US" smtClean="0"/>
              <a:pPr/>
              <a:t>10/17/13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32B-35A2-48C4-BD50-09187700C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48E4-1660-4F55-BA1F-E12B64005C70}" type="datetimeFigureOut">
              <a:rPr lang="en-US" smtClean="0"/>
              <a:pPr/>
              <a:t>10/17/13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32B-35A2-48C4-BD50-09187700C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48E4-1660-4F55-BA1F-E12B64005C70}" type="datetimeFigureOut">
              <a:rPr lang="en-US" smtClean="0"/>
              <a:pPr/>
              <a:t>10/17/13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32B-35A2-48C4-BD50-09187700C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48E4-1660-4F55-BA1F-E12B64005C70}" type="datetimeFigureOut">
              <a:rPr lang="en-US" smtClean="0"/>
              <a:pPr/>
              <a:t>10/17/13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6732B-35A2-48C4-BD50-09187700C32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audio" Target="file:///C:\Users\cphenly\AppData\Local\Microsoft\Windows\Temporary%20Internet%20Files\Content.IE5\OT07FHEL\MS910219500%5b1%5d.wav" TargetMode="Externa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JanieHmk" pitchFamily="2" charset="0"/>
              </a:rPr>
              <a:t>The Knowledge Framework </a:t>
            </a:r>
            <a:endParaRPr lang="en-US" dirty="0">
              <a:latin typeface="JanieHmk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800" y="53116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JanieHmk" pitchFamily="2" charset="0"/>
              </a:rPr>
              <a:t>Additional Assistance</a:t>
            </a:r>
            <a:endParaRPr lang="en-US" dirty="0">
              <a:latin typeface="JanieHmk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8464" y="2687216"/>
            <a:ext cx="266700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additional diagrams for EACH Area of Knowledge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100" name="Picture 4" descr="C:\Users\cphenly\AppData\Local\Microsoft\Windows\Temporary Internet Files\Content.IE5\OT07FHEL\MP900448721[1].jpg"/>
          <p:cNvPicPr>
            <a:picLocks noChangeAspect="1" noChangeArrowheads="1"/>
          </p:cNvPicPr>
          <p:nvPr/>
        </p:nvPicPr>
        <p:blipFill>
          <a:blip r:embed="rId2" cstate="print"/>
          <a:srcRect l="65789"/>
          <a:stretch>
            <a:fillRect/>
          </a:stretch>
        </p:blipFill>
        <p:spPr bwMode="auto">
          <a:xfrm>
            <a:off x="6929264" y="1772816"/>
            <a:ext cx="1862360" cy="3806687"/>
          </a:xfrm>
          <a:prstGeom prst="rect">
            <a:avLst/>
          </a:prstGeom>
          <a:noFill/>
        </p:spPr>
      </p:pic>
      <p:pic>
        <p:nvPicPr>
          <p:cNvPr id="7" name="Picture 4" descr="C:\Users\cphenly\AppData\Local\Microsoft\Windows\Temporary Internet Files\Content.IE5\OT07FHEL\MP900448721[1].jpg"/>
          <p:cNvPicPr>
            <a:picLocks noChangeAspect="1" noChangeArrowheads="1"/>
          </p:cNvPicPr>
          <p:nvPr/>
        </p:nvPicPr>
        <p:blipFill>
          <a:blip r:embed="rId2" cstate="print"/>
          <a:srcRect l="34994" r="32811"/>
          <a:stretch>
            <a:fillRect/>
          </a:stretch>
        </p:blipFill>
        <p:spPr bwMode="auto">
          <a:xfrm>
            <a:off x="5252864" y="1772816"/>
            <a:ext cx="1752600" cy="3806687"/>
          </a:xfrm>
          <a:prstGeom prst="rect">
            <a:avLst/>
          </a:prstGeom>
          <a:noFill/>
        </p:spPr>
      </p:pic>
      <p:pic>
        <p:nvPicPr>
          <p:cNvPr id="8" name="Picture 4" descr="C:\Users\cphenly\AppData\Local\Microsoft\Windows\Temporary Internet Files\Content.IE5\OT07FHEL\MP900448721[1].jpg"/>
          <p:cNvPicPr>
            <a:picLocks noChangeAspect="1" noChangeArrowheads="1"/>
          </p:cNvPicPr>
          <p:nvPr/>
        </p:nvPicPr>
        <p:blipFill>
          <a:blip r:embed="rId2" cstate="print"/>
          <a:srcRect r="63606"/>
          <a:stretch>
            <a:fillRect/>
          </a:stretch>
        </p:blipFill>
        <p:spPr bwMode="auto">
          <a:xfrm>
            <a:off x="3347864" y="1772816"/>
            <a:ext cx="1981200" cy="380668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JanieHmk" pitchFamily="2" charset="0"/>
              </a:rPr>
              <a:t>Examples for each Framework Aspect</a:t>
            </a:r>
            <a:endParaRPr lang="en-US" dirty="0">
              <a:latin typeface="JanieHmk" pitchFamily="2" charset="0"/>
            </a:endParaRPr>
          </a:p>
        </p:txBody>
      </p:sp>
      <p:pic>
        <p:nvPicPr>
          <p:cNvPr id="4" name="Content Placeholder 3" descr="Maths Framewo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62" t="1667" r="1937" b="1667"/>
          <a:stretch>
            <a:fillRect/>
          </a:stretch>
        </p:blipFill>
        <p:spPr>
          <a:xfrm>
            <a:off x="685800" y="1600200"/>
            <a:ext cx="5410200" cy="4419600"/>
          </a:xfrm>
        </p:spPr>
      </p:pic>
      <p:pic>
        <p:nvPicPr>
          <p:cNvPr id="5" name="Picture 4" descr="C:\Users\cphenly\AppData\Local\Microsoft\Windows\Temporary Internet Files\Content.IE5\OT07FHEL\MP900448721[1].jpg"/>
          <p:cNvPicPr>
            <a:picLocks noChangeAspect="1" noChangeArrowheads="1"/>
          </p:cNvPicPr>
          <p:nvPr/>
        </p:nvPicPr>
        <p:blipFill>
          <a:blip r:embed="rId3" cstate="print"/>
          <a:srcRect l="65789"/>
          <a:stretch>
            <a:fillRect/>
          </a:stretch>
        </p:blipFill>
        <p:spPr bwMode="auto">
          <a:xfrm>
            <a:off x="6858000" y="2438400"/>
            <a:ext cx="1862360" cy="380668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JanieHmk" pitchFamily="2" charset="0"/>
              </a:rPr>
              <a:t>Possible Knowledge Questions</a:t>
            </a:r>
            <a:endParaRPr lang="en-US" dirty="0">
              <a:latin typeface="JanieHmk" pitchFamily="2" charset="0"/>
            </a:endParaRPr>
          </a:p>
        </p:txBody>
      </p:sp>
      <p:pic>
        <p:nvPicPr>
          <p:cNvPr id="7" name="Content Placeholder 6" descr="Maths Framework Pt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6" t="1667" r="1508" b="1667"/>
          <a:stretch>
            <a:fillRect/>
          </a:stretch>
        </p:blipFill>
        <p:spPr>
          <a:xfrm>
            <a:off x="914400" y="1600200"/>
            <a:ext cx="7239000" cy="4419600"/>
          </a:xfrm>
        </p:spPr>
      </p:pic>
      <p:pic>
        <p:nvPicPr>
          <p:cNvPr id="5" name="Picture 4" descr="C:\Users\cphenly\AppData\Local\Microsoft\Windows\Temporary Internet Files\Content.IE5\OT07FHEL\MP900448721[1].jpg"/>
          <p:cNvPicPr>
            <a:picLocks noChangeAspect="1" noChangeArrowheads="1"/>
          </p:cNvPicPr>
          <p:nvPr/>
        </p:nvPicPr>
        <p:blipFill>
          <a:blip r:embed="rId3" cstate="print"/>
          <a:srcRect l="65789"/>
          <a:stretch>
            <a:fillRect/>
          </a:stretch>
        </p:blipFill>
        <p:spPr bwMode="auto">
          <a:xfrm>
            <a:off x="6858000" y="2438400"/>
            <a:ext cx="1862360" cy="3806687"/>
          </a:xfrm>
          <a:prstGeom prst="rect">
            <a:avLst/>
          </a:prstGeom>
          <a:noFill/>
        </p:spPr>
      </p:pic>
      <p:pic>
        <p:nvPicPr>
          <p:cNvPr id="8" name="Picture 4" descr="C:\Users\cphenly\AppData\Local\Microsoft\Windows\Temporary Internet Files\Content.IE5\OT07FHEL\MP900448721[1].jpg"/>
          <p:cNvPicPr>
            <a:picLocks noChangeAspect="1" noChangeArrowheads="1"/>
          </p:cNvPicPr>
          <p:nvPr/>
        </p:nvPicPr>
        <p:blipFill>
          <a:blip r:embed="rId3" cstate="print"/>
          <a:srcRect l="34994" r="32811"/>
          <a:stretch>
            <a:fillRect/>
          </a:stretch>
        </p:blipFill>
        <p:spPr bwMode="auto">
          <a:xfrm>
            <a:off x="5181600" y="2438400"/>
            <a:ext cx="1752600" cy="380668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JanieHmk" pitchFamily="2" charset="0"/>
              </a:rPr>
              <a:t>Examples for Topics of Study</a:t>
            </a:r>
            <a:endParaRPr lang="en-US" dirty="0">
              <a:latin typeface="JanieHmk" pitchFamily="2" charset="0"/>
            </a:endParaRPr>
          </a:p>
        </p:txBody>
      </p:sp>
      <p:pic>
        <p:nvPicPr>
          <p:cNvPr id="9" name="Content Placeholder 8" descr="Maths Framework Pt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38" t="3922" r="586" b="1961"/>
          <a:stretch>
            <a:fillRect/>
          </a:stretch>
        </p:blipFill>
        <p:spPr>
          <a:xfrm>
            <a:off x="533400" y="2057400"/>
            <a:ext cx="8001000" cy="1828800"/>
          </a:xfrm>
        </p:spPr>
      </p:pic>
      <p:pic>
        <p:nvPicPr>
          <p:cNvPr id="5" name="Picture 4" descr="C:\Users\cphenly\AppData\Local\Microsoft\Windows\Temporary Internet Files\Content.IE5\OT07FHEL\MP900448721[1].jpg"/>
          <p:cNvPicPr>
            <a:picLocks noChangeAspect="1" noChangeArrowheads="1"/>
          </p:cNvPicPr>
          <p:nvPr/>
        </p:nvPicPr>
        <p:blipFill>
          <a:blip r:embed="rId3" cstate="print"/>
          <a:srcRect l="65789"/>
          <a:stretch>
            <a:fillRect/>
          </a:stretch>
        </p:blipFill>
        <p:spPr bwMode="auto">
          <a:xfrm>
            <a:off x="6858000" y="2438400"/>
            <a:ext cx="1862360" cy="3806687"/>
          </a:xfrm>
          <a:prstGeom prst="rect">
            <a:avLst/>
          </a:prstGeom>
          <a:noFill/>
        </p:spPr>
      </p:pic>
      <p:pic>
        <p:nvPicPr>
          <p:cNvPr id="8" name="Picture 4" descr="C:\Users\cphenly\AppData\Local\Microsoft\Windows\Temporary Internet Files\Content.IE5\OT07FHEL\MP900448721[1].jpg"/>
          <p:cNvPicPr>
            <a:picLocks noChangeAspect="1" noChangeArrowheads="1"/>
          </p:cNvPicPr>
          <p:nvPr/>
        </p:nvPicPr>
        <p:blipFill>
          <a:blip r:embed="rId3" cstate="print"/>
          <a:srcRect l="34994" r="32811"/>
          <a:stretch>
            <a:fillRect/>
          </a:stretch>
        </p:blipFill>
        <p:spPr bwMode="auto">
          <a:xfrm>
            <a:off x="5181600" y="2438400"/>
            <a:ext cx="1752600" cy="3806687"/>
          </a:xfrm>
          <a:prstGeom prst="rect">
            <a:avLst/>
          </a:prstGeom>
          <a:noFill/>
        </p:spPr>
      </p:pic>
      <p:pic>
        <p:nvPicPr>
          <p:cNvPr id="10" name="Picture 4" descr="C:\Users\cphenly\AppData\Local\Microsoft\Windows\Temporary Internet Files\Content.IE5\OT07FHEL\MP900448721[1].jpg"/>
          <p:cNvPicPr>
            <a:picLocks noChangeAspect="1" noChangeArrowheads="1"/>
          </p:cNvPicPr>
          <p:nvPr/>
        </p:nvPicPr>
        <p:blipFill>
          <a:blip r:embed="rId3" cstate="print"/>
          <a:srcRect r="63606"/>
          <a:stretch>
            <a:fillRect/>
          </a:stretch>
        </p:blipFill>
        <p:spPr bwMode="auto">
          <a:xfrm>
            <a:off x="3276600" y="2438400"/>
            <a:ext cx="1981200" cy="3806687"/>
          </a:xfrm>
          <a:prstGeom prst="rect">
            <a:avLst/>
          </a:prstGeom>
          <a:noFill/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533400" y="2819400"/>
            <a:ext cx="2667000" cy="304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diagrams contain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suggestions only!  Teachers can choose what works for them.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smtClean="0"/>
              <a:t>Adapting the Knowledge Framework</a:t>
            </a:r>
            <a:endParaRPr lang="en-GB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422031" y="1600201"/>
            <a:ext cx="7596554" cy="3695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Knowledge framework is intended to be a tool not a straightjacket. 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five main elements (and the detailed questions) will have more or less relevance depending on the area of knowledge under consideration.</a:t>
            </a:r>
          </a:p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perfectly reasonable that the coverage of the five elements is uneven. The next slides show how this might be… </a:t>
            </a:r>
            <a:endParaRPr kumimoji="0" lang="sv-SE" sz="2600" b="0" i="0" u="none" strike="noStrike" kern="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64800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smtClean="0"/>
              <a:t>Knowledge framework applied to Ethics</a:t>
            </a:r>
            <a:endParaRPr lang="en-GB" dirty="0"/>
          </a:p>
        </p:txBody>
      </p:sp>
      <p:graphicFrame>
        <p:nvGraphicFramePr>
          <p:cNvPr id="4" name="Platshållare för innehåll 4"/>
          <p:cNvGraphicFramePr>
            <a:graphicFrameLocks/>
          </p:cNvGraphicFramePr>
          <p:nvPr/>
        </p:nvGraphicFramePr>
        <p:xfrm>
          <a:off x="592103" y="1309688"/>
          <a:ext cx="759655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21148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smtClean="0"/>
              <a:t>Knowledge framework applied to the Arts</a:t>
            </a:r>
            <a:endParaRPr lang="en-GB" dirty="0"/>
          </a:p>
        </p:txBody>
      </p:sp>
      <p:graphicFrame>
        <p:nvGraphicFramePr>
          <p:cNvPr id="4" name="Platshållare för innehåll 4"/>
          <p:cNvGraphicFramePr>
            <a:graphicFrameLocks/>
          </p:cNvGraphicFramePr>
          <p:nvPr/>
        </p:nvGraphicFramePr>
        <p:xfrm>
          <a:off x="777929" y="1533525"/>
          <a:ext cx="7596554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4202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smtClean="0"/>
              <a:t>Knowledge framework applied to the Natural Sciences</a:t>
            </a:r>
            <a:endParaRPr lang="en-GB" dirty="0"/>
          </a:p>
        </p:txBody>
      </p:sp>
      <p:graphicFrame>
        <p:nvGraphicFramePr>
          <p:cNvPr id="4" name="Platshållare för innehåll 4"/>
          <p:cNvGraphicFramePr>
            <a:graphicFrameLocks/>
          </p:cNvGraphicFramePr>
          <p:nvPr/>
        </p:nvGraphicFramePr>
        <p:xfrm>
          <a:off x="592103" y="1562101"/>
          <a:ext cx="7596554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71212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smtClean="0"/>
              <a:t>Knowledge framework applied to Religious Knowledge</a:t>
            </a:r>
            <a:endParaRPr lang="en-GB" dirty="0"/>
          </a:p>
        </p:txBody>
      </p:sp>
      <p:graphicFrame>
        <p:nvGraphicFramePr>
          <p:cNvPr id="4" name="Platshållare för innehåll 4"/>
          <p:cNvGraphicFramePr>
            <a:graphicFrameLocks/>
          </p:cNvGraphicFramePr>
          <p:nvPr/>
        </p:nvGraphicFramePr>
        <p:xfrm>
          <a:off x="592103" y="1552575"/>
          <a:ext cx="7596554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69013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smtClean="0"/>
              <a:t>Knowledge framework applied to Indigenous Knowledge</a:t>
            </a:r>
            <a:endParaRPr lang="en-GB" dirty="0"/>
          </a:p>
        </p:txBody>
      </p:sp>
      <p:graphicFrame>
        <p:nvGraphicFramePr>
          <p:cNvPr id="4" name="Platshållare för innehåll 4"/>
          <p:cNvGraphicFramePr>
            <a:graphicFrameLocks/>
          </p:cNvGraphicFramePr>
          <p:nvPr/>
        </p:nvGraphicFramePr>
        <p:xfrm>
          <a:off x="592103" y="1476376"/>
          <a:ext cx="7596554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517423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JanieHmk" pitchFamily="2" charset="0"/>
              </a:rPr>
              <a:t>The Knowledge Framework</a:t>
            </a:r>
            <a:endParaRPr lang="en-US" dirty="0">
              <a:latin typeface="JanieHmk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6913563" algn="l"/>
              </a:tabLst>
            </a:pPr>
            <a:r>
              <a:rPr lang="en-US" dirty="0" smtClean="0"/>
              <a:t>Diagram completely new in this curriculum.</a:t>
            </a:r>
          </a:p>
          <a:p>
            <a:r>
              <a:rPr lang="en-US" dirty="0" smtClean="0"/>
              <a:t>Models a concept that was included, but not previously explained in detail.</a:t>
            </a:r>
          </a:p>
          <a:p>
            <a:r>
              <a:rPr lang="en-US" dirty="0" smtClean="0"/>
              <a:t>Provides structure for addressing the Areas of Knowledge (AOK)</a:t>
            </a:r>
          </a:p>
          <a:p>
            <a:r>
              <a:rPr lang="en-US" dirty="0" smtClean="0"/>
              <a:t>Response to call from teachers for more guidance about how to implement content</a:t>
            </a:r>
            <a:endParaRPr lang="en-US" dirty="0"/>
          </a:p>
        </p:txBody>
      </p:sp>
      <p:pic>
        <p:nvPicPr>
          <p:cNvPr id="1026" name="Picture 2" descr="C:\Users\cphenly\AppData\Local\Microsoft\Windows\Temporary Internet Files\Content.IE5\OO283A7Z\MC9003835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3138172" cy="2251710"/>
          </a:xfrm>
          <a:prstGeom prst="rect">
            <a:avLst/>
          </a:prstGeom>
          <a:noFill/>
        </p:spPr>
      </p:pic>
      <p:pic>
        <p:nvPicPr>
          <p:cNvPr id="6" name="MS910219500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63000" y="655320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5562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See Curriculum Review Report 2</a:t>
            </a:r>
          </a:p>
          <a:p>
            <a:pPr algn="r"/>
            <a:r>
              <a:rPr lang="en-US" dirty="0" smtClean="0"/>
              <a:t>Page  3</a:t>
            </a:r>
          </a:p>
          <a:p>
            <a:pPr algn="r"/>
            <a:r>
              <a:rPr lang="en-US" dirty="0" smtClean="0"/>
              <a:t>Available in the Library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43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Knowledge Framework Template</a:t>
            </a:r>
            <a:endParaRPr lang="en-US" dirty="0"/>
          </a:p>
        </p:txBody>
      </p:sp>
      <p:sp>
        <p:nvSpPr>
          <p:cNvPr id="4" name="Process 3"/>
          <p:cNvSpPr/>
          <p:nvPr/>
        </p:nvSpPr>
        <p:spPr>
          <a:xfrm>
            <a:off x="762000" y="1524000"/>
            <a:ext cx="2514600" cy="609600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429000" y="1676400"/>
            <a:ext cx="1371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cess 5"/>
          <p:cNvSpPr/>
          <p:nvPr/>
        </p:nvSpPr>
        <p:spPr>
          <a:xfrm>
            <a:off x="4953000" y="1371600"/>
            <a:ext cx="3733800" cy="1447800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60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Scope/Applications</a:t>
            </a:r>
            <a:endParaRPr lang="en-US" dirty="0"/>
          </a:p>
        </p:txBody>
      </p:sp>
      <p:sp>
        <p:nvSpPr>
          <p:cNvPr id="8" name="Process 7"/>
          <p:cNvSpPr/>
          <p:nvPr/>
        </p:nvSpPr>
        <p:spPr>
          <a:xfrm>
            <a:off x="762000" y="3124200"/>
            <a:ext cx="2514600" cy="609600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429000" y="3276600"/>
            <a:ext cx="1371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cess 9"/>
          <p:cNvSpPr/>
          <p:nvPr/>
        </p:nvSpPr>
        <p:spPr>
          <a:xfrm>
            <a:off x="4953000" y="2971800"/>
            <a:ext cx="3733800" cy="1524000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3200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Concepts and Language</a:t>
            </a:r>
            <a:endParaRPr lang="en-US" dirty="0"/>
          </a:p>
        </p:txBody>
      </p:sp>
      <p:sp>
        <p:nvSpPr>
          <p:cNvPr id="13" name="Process 12"/>
          <p:cNvSpPr/>
          <p:nvPr/>
        </p:nvSpPr>
        <p:spPr>
          <a:xfrm>
            <a:off x="762000" y="4800600"/>
            <a:ext cx="2514600" cy="609600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429000" y="4953000"/>
            <a:ext cx="1371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ocess 14"/>
          <p:cNvSpPr/>
          <p:nvPr/>
        </p:nvSpPr>
        <p:spPr>
          <a:xfrm>
            <a:off x="4953000" y="4648200"/>
            <a:ext cx="3733800" cy="1524000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9200" y="487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s 3"/>
          <p:cNvSpPr/>
          <p:nvPr/>
        </p:nvSpPr>
        <p:spPr>
          <a:xfrm>
            <a:off x="762000" y="1524000"/>
            <a:ext cx="2514600" cy="609600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429000" y="1676400"/>
            <a:ext cx="1371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cess 5"/>
          <p:cNvSpPr/>
          <p:nvPr/>
        </p:nvSpPr>
        <p:spPr>
          <a:xfrm>
            <a:off x="4953000" y="1371600"/>
            <a:ext cx="3733800" cy="1524000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60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Historical Development</a:t>
            </a:r>
            <a:endParaRPr lang="en-US" dirty="0"/>
          </a:p>
        </p:txBody>
      </p:sp>
      <p:sp>
        <p:nvSpPr>
          <p:cNvPr id="8" name="Process 7"/>
          <p:cNvSpPr/>
          <p:nvPr/>
        </p:nvSpPr>
        <p:spPr>
          <a:xfrm>
            <a:off x="762000" y="3657600"/>
            <a:ext cx="2514600" cy="609600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429000" y="3810000"/>
            <a:ext cx="1371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cess 9"/>
          <p:cNvSpPr/>
          <p:nvPr/>
        </p:nvSpPr>
        <p:spPr>
          <a:xfrm>
            <a:off x="4953000" y="3505200"/>
            <a:ext cx="3733800" cy="1600200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3657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Links to Personal Knowledge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Knowledge Framework Template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1" descr="120226 Knowledge framework compact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619998" cy="35051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JanieHmk" pitchFamily="2" charset="0"/>
              </a:rPr>
              <a:t>The Knowledge Framework</a:t>
            </a:r>
            <a:endParaRPr lang="en-US" dirty="0">
              <a:latin typeface="JanieHmk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4419600"/>
            <a:ext cx="3018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en-US" sz="5400" b="1" cap="smal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Generic</a:t>
            </a:r>
            <a:endParaRPr lang="en-US" sz="5400" b="1" cap="small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4800600"/>
            <a:ext cx="688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en-US" sz="5400" b="1" cap="smal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Applies to all AOK</a:t>
            </a:r>
            <a:endParaRPr lang="en-US" sz="5400" b="1" cap="small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4953000"/>
            <a:ext cx="82784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en-US" sz="3600" b="1" cap="smal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Identifies Aspects to Investigate</a:t>
            </a:r>
            <a:endParaRPr lang="en-US" sz="3600" b="1" cap="small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029200"/>
            <a:ext cx="88208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en-US" sz="3200" b="1" cap="smal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Does not Imply Order of Presentation</a:t>
            </a:r>
            <a:endParaRPr lang="en-US" sz="3200" b="1" cap="small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JanieHmk" pitchFamily="2" charset="0"/>
              </a:rPr>
              <a:t>Strongly Recommended Approach</a:t>
            </a:r>
            <a:endParaRPr lang="en-US" dirty="0">
              <a:latin typeface="JanieHmk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 of framework is not mandated—there is no way for examiners to verify use of the framework.</a:t>
            </a:r>
          </a:p>
          <a:p>
            <a:r>
              <a:rPr lang="en-US" sz="2800" dirty="0" smtClean="0"/>
              <a:t>The model represents best practice advice for effectively addressing AOK in the TOK Classroom.</a:t>
            </a:r>
          </a:p>
          <a:p>
            <a:r>
              <a:rPr lang="en-US" sz="2800" dirty="0" smtClean="0"/>
              <a:t>Provides structure for systematic investigation.</a:t>
            </a:r>
          </a:p>
          <a:p>
            <a:r>
              <a:rPr lang="en-US" sz="2800" dirty="0" smtClean="0"/>
              <a:t>Will help provide students with the ability to demonstrate good understanding of content.</a:t>
            </a:r>
          </a:p>
          <a:p>
            <a:r>
              <a:rPr lang="en-US" sz="2800" dirty="0" smtClean="0"/>
              <a:t>Objective is the ability to compare and contrast the AOK to each other.</a:t>
            </a:r>
          </a:p>
          <a:p>
            <a:endParaRPr lang="en-US" sz="2800" dirty="0"/>
          </a:p>
        </p:txBody>
      </p:sp>
      <p:pic>
        <p:nvPicPr>
          <p:cNvPr id="2050" name="Picture 2" descr="C:\Users\cphenly\AppData\Local\Microsoft\Windows\Temporary Internet Files\Content.IE5\OT07FHEL\MC9003517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438400"/>
            <a:ext cx="2069648" cy="2345602"/>
          </a:xfrm>
          <a:prstGeom prst="rect">
            <a:avLst/>
          </a:prstGeom>
          <a:noFill/>
        </p:spPr>
      </p:pic>
      <p:sp>
        <p:nvSpPr>
          <p:cNvPr id="5" name="&quot;No&quot; Symbol 4"/>
          <p:cNvSpPr/>
          <p:nvPr/>
        </p:nvSpPr>
        <p:spPr>
          <a:xfrm>
            <a:off x="5029200" y="2438400"/>
            <a:ext cx="2667000" cy="2514600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1" name="Picture 3" descr="C:\Users\cphenly\AppData\Local\Microsoft\Windows\Temporary Internet Files\Content.IE5\GDD70NUJ\MC9003897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1773" y="1524000"/>
            <a:ext cx="1662227" cy="3427376"/>
          </a:xfrm>
          <a:prstGeom prst="rect">
            <a:avLst/>
          </a:prstGeom>
          <a:noFill/>
        </p:spPr>
      </p:pic>
      <p:pic>
        <p:nvPicPr>
          <p:cNvPr id="2053" name="Picture 5" descr="C:\Users\cphenly\AppData\Local\Microsoft\Windows\Temporary Internet Files\Content.IE5\GDD70NUJ\MP90042774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3656170" cy="2433638"/>
          </a:xfrm>
          <a:prstGeom prst="rect">
            <a:avLst/>
          </a:prstGeom>
          <a:noFill/>
        </p:spPr>
      </p:pic>
      <p:pic>
        <p:nvPicPr>
          <p:cNvPr id="2054" name="Picture 6" descr="C:\Users\cphenly\AppData\Local\Microsoft\Windows\Temporary Internet Files\Content.IE5\OO283A7Z\MP90043956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975715"/>
            <a:ext cx="2819400" cy="1882285"/>
          </a:xfrm>
          <a:prstGeom prst="rect">
            <a:avLst/>
          </a:prstGeom>
          <a:noFill/>
        </p:spPr>
      </p:pic>
      <p:pic>
        <p:nvPicPr>
          <p:cNvPr id="2056" name="Picture 8" descr="C:\Users\cphenly\AppData\Local\Microsoft\Windows\Temporary Internet Files\Content.IE5\0GRRDV9N\MC90043527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5095875"/>
            <a:ext cx="2540000" cy="17621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066800" y="2362200"/>
            <a:ext cx="65748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HOWEVER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5" grpId="1" animBg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3" descr="121213 1. Scope.applications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123" y="1409700"/>
            <a:ext cx="8299938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26108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3" descr="121213 2. Concepts.Language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085" y="1323975"/>
            <a:ext cx="7596554" cy="36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03539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3" descr="121213 3. Methodology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669" y="1276350"/>
            <a:ext cx="7596554" cy="39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65126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3" descr="121213 4. Historical Development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138" y="1609726"/>
            <a:ext cx="7596554" cy="31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07445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3" descr="121213 5. Links to personal knowledge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046" y="1504950"/>
            <a:ext cx="7596554" cy="33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53741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312</Words>
  <Application>Microsoft Macintosh PowerPoint</Application>
  <PresentationFormat>On-screen Show (4:3)</PresentationFormat>
  <Paragraphs>48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Wingdings 2</vt:lpstr>
      <vt:lpstr>JanieHmk</vt:lpstr>
      <vt:lpstr>Office Theme</vt:lpstr>
      <vt:lpstr>The Knowledge Framework </vt:lpstr>
      <vt:lpstr>The Knowledge Framework</vt:lpstr>
      <vt:lpstr>The Knowledge Framework</vt:lpstr>
      <vt:lpstr>Strongly Recommended Approach</vt:lpstr>
      <vt:lpstr>Slide 5</vt:lpstr>
      <vt:lpstr>Slide 6</vt:lpstr>
      <vt:lpstr>Slide 7</vt:lpstr>
      <vt:lpstr>Slide 8</vt:lpstr>
      <vt:lpstr>Slide 9</vt:lpstr>
      <vt:lpstr>Additional Assistance</vt:lpstr>
      <vt:lpstr>Examples for each Framework Aspect</vt:lpstr>
      <vt:lpstr>Possible Knowledge Questions</vt:lpstr>
      <vt:lpstr>Examples for Topics of Study</vt:lpstr>
      <vt:lpstr>Adapting the Knowledge Framework</vt:lpstr>
      <vt:lpstr>Knowledge framework applied to Ethics</vt:lpstr>
      <vt:lpstr>Knowledge framework applied to the Arts</vt:lpstr>
      <vt:lpstr>Knowledge framework applied to the Natural Sciences</vt:lpstr>
      <vt:lpstr>Knowledge framework applied to Religious Knowledge</vt:lpstr>
      <vt:lpstr>Knowledge framework applied to Indigenous Knowledge</vt:lpstr>
      <vt:lpstr>Knowledge Framework Template</vt:lpstr>
      <vt:lpstr>Knowledge Framework Template</vt:lpstr>
    </vt:vector>
  </TitlesOfParts>
  <Company>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LT</dc:creator>
  <cp:lastModifiedBy>Client Admin</cp:lastModifiedBy>
  <cp:revision>11</cp:revision>
  <dcterms:created xsi:type="dcterms:W3CDTF">2013-10-16T23:48:19Z</dcterms:created>
  <dcterms:modified xsi:type="dcterms:W3CDTF">2013-10-17T00:11:02Z</dcterms:modified>
</cp:coreProperties>
</file>