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erriweather" pitchFamily="2" charset="77"/>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97"/>
  </p:normalViewPr>
  <p:slideViewPr>
    <p:cSldViewPr snapToGrid="0">
      <p:cViewPr varScale="1">
        <p:scale>
          <a:sx n="144" d="100"/>
          <a:sy n="144" d="100"/>
        </p:scale>
        <p:origin x="65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70183c384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70183c38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1525b22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1525b22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70183c384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70183c384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https://www.oregon.gov/oem/hazardsprep/Pages/See-Something-Say-Something.aspx</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70183c384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70183c384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70183c384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70183c384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70183c384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70183c38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70183c384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70183c384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1525b228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1525b228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1525b228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1525b228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70183c384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70183c384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1525b228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1525b22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1525b228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1525b228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 to INCREASE NSA powers, esp. r/g phone calls. OR Senator Ron Wyden is strong opponent.</a:t>
            </a:r>
            <a:endParaRPr/>
          </a:p>
          <a:p>
            <a:pPr marL="0" lvl="0" indent="0" algn="l" rtl="0">
              <a:spcBef>
                <a:spcPts val="0"/>
              </a:spcBef>
              <a:spcAft>
                <a:spcPts val="0"/>
              </a:spcAft>
              <a:buNone/>
            </a:pPr>
            <a:endParaRPr/>
          </a:p>
          <a:p>
            <a:pPr marL="0" lvl="0" indent="0" algn="l" rtl="0">
              <a:spcBef>
                <a:spcPts val="0"/>
              </a:spcBef>
              <a:spcAft>
                <a:spcPts val="0"/>
              </a:spcAft>
              <a:buNone/>
            </a:pPr>
            <a:r>
              <a:rPr lang="en"/>
              <a:t>https://www.washingtonpost.com/world/national-security/white-house-has-signaled-it-may-seek-permanent-renewal-of-controversial-surveillance-power/2019/04/30/b4407af2-67a5-11e9-8985-4cf30147bdca_story.html?utm_term=.22bf3331b8db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0183c384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0183c384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Yes, under the Freedom Act, the gov’t can request “two hops” of call records for an individual they believe is linked to terrorism.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70183c384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70183c38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70183c384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70183c38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1525b228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1525b228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1525b228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1525b228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https://www.washingtonpost.com/apps/g/page/world/how-the-nsa-is-tracking-people-right-now/634/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pbs.org/video/frontline-are-we-safer/"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KP9VklrXPZ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4th Amendment</a:t>
            </a:r>
            <a:endParaRPr/>
          </a:p>
        </p:txBody>
      </p:sp>
      <p:sp>
        <p:nvSpPr>
          <p:cNvPr id="65" name="Google Shape;65;p13"/>
          <p:cNvSpPr txBox="1">
            <a:spLocks noGrp="1"/>
          </p:cNvSpPr>
          <p:nvPr>
            <p:ph type="body" idx="1"/>
          </p:nvPr>
        </p:nvSpPr>
        <p:spPr>
          <a:xfrm>
            <a:off x="311700" y="1505700"/>
            <a:ext cx="82563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The right of the people to be secure in their persons, houses, papers, and effects, against </a:t>
            </a:r>
            <a:r>
              <a:rPr lang="en" sz="2400">
                <a:solidFill>
                  <a:srgbClr val="000000"/>
                </a:solidFill>
                <a:highlight>
                  <a:srgbClr val="A2C4C9"/>
                </a:highlight>
              </a:rPr>
              <a:t>unreasonable searches and seizures,</a:t>
            </a:r>
            <a:r>
              <a:rPr lang="en" sz="2400"/>
              <a:t> shall not be violated, and no warrants shall issue, but upon </a:t>
            </a:r>
            <a:r>
              <a:rPr lang="en" sz="2400">
                <a:solidFill>
                  <a:srgbClr val="000000"/>
                </a:solidFill>
                <a:highlight>
                  <a:srgbClr val="A2C4C9"/>
                </a:highlight>
              </a:rPr>
              <a:t>probable cause</a:t>
            </a:r>
            <a:r>
              <a:rPr lang="en" sz="2400"/>
              <a:t>, supported by oath or affirmation, and particularly describing the place to be searched, and the persons or things to be seized.</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2" descr="Image result for Portlandness"/>
          <p:cNvPicPr preferRelativeResize="0"/>
          <p:nvPr/>
        </p:nvPicPr>
        <p:blipFill>
          <a:blip r:embed="rId3">
            <a:alphaModFix/>
          </a:blip>
          <a:stretch>
            <a:fillRect/>
          </a:stretch>
        </p:blipFill>
        <p:spPr>
          <a:xfrm>
            <a:off x="840350" y="0"/>
            <a:ext cx="7985611" cy="4988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3" descr="Related image"/>
          <p:cNvPicPr preferRelativeResize="0"/>
          <p:nvPr/>
        </p:nvPicPr>
        <p:blipFill>
          <a:blip r:embed="rId3">
            <a:alphaModFix/>
          </a:blip>
          <a:stretch>
            <a:fillRect/>
          </a:stretch>
        </p:blipFill>
        <p:spPr>
          <a:xfrm>
            <a:off x="698500" y="158750"/>
            <a:ext cx="7747000" cy="482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4"/>
          <p:cNvPicPr preferRelativeResize="0"/>
          <p:nvPr/>
        </p:nvPicPr>
        <p:blipFill rotWithShape="1">
          <a:blip r:embed="rId3">
            <a:alphaModFix/>
          </a:blip>
          <a:srcRect l="62704" t="21899" r="12935" b="25733"/>
          <a:stretch/>
        </p:blipFill>
        <p:spPr>
          <a:xfrm>
            <a:off x="378925" y="279550"/>
            <a:ext cx="3850652" cy="4653900"/>
          </a:xfrm>
          <a:prstGeom prst="rect">
            <a:avLst/>
          </a:prstGeom>
          <a:noFill/>
          <a:ln>
            <a:noFill/>
          </a:ln>
        </p:spPr>
      </p:pic>
      <p:sp>
        <p:nvSpPr>
          <p:cNvPr id="135" name="Google Shape;135;p24"/>
          <p:cNvSpPr txBox="1"/>
          <p:nvPr/>
        </p:nvSpPr>
        <p:spPr>
          <a:xfrm>
            <a:off x="5199425" y="511250"/>
            <a:ext cx="3340500" cy="376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i="1">
                <a:highlight>
                  <a:srgbClr val="FFFFFF"/>
                </a:highlight>
              </a:rPr>
              <a:t>“...</a:t>
            </a:r>
            <a:r>
              <a:rPr lang="en" sz="2400">
                <a:highlight>
                  <a:srgbClr val="FFFFFF"/>
                </a:highlight>
              </a:rPr>
              <a:t>the more </a:t>
            </a:r>
            <a:r>
              <a:rPr lang="en" sz="2400">
                <a:highlight>
                  <a:srgbClr val="CFE2F3"/>
                </a:highlight>
              </a:rPr>
              <a:t>observant and involved </a:t>
            </a:r>
            <a:r>
              <a:rPr lang="en" sz="2400">
                <a:highlight>
                  <a:srgbClr val="FFFFFF"/>
                </a:highlight>
              </a:rPr>
              <a:t>individuals are in their daily lives...If we</a:t>
            </a:r>
            <a:r>
              <a:rPr lang="en" sz="2400">
                <a:highlight>
                  <a:srgbClr val="CFE2F3"/>
                </a:highlight>
              </a:rPr>
              <a:t> watch and report suspicious activity</a:t>
            </a:r>
            <a:r>
              <a:rPr lang="en" sz="2400">
                <a:highlight>
                  <a:srgbClr val="FFFFFF"/>
                </a:highlight>
              </a:rPr>
              <a:t>, we reduce the areas where criminals feel comfortable committing crimes”</a:t>
            </a:r>
            <a:endParaRPr sz="2400">
              <a:highlight>
                <a:srgbClr val="CFE2F3"/>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Suspicious Activity Reports </a:t>
            </a:r>
            <a:endParaRPr/>
          </a:p>
        </p:txBody>
      </p:sp>
      <p:sp>
        <p:nvSpPr>
          <p:cNvPr id="141" name="Google Shape;141;p25"/>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After 9/11, </a:t>
            </a:r>
            <a:r>
              <a:rPr lang="en" sz="1800">
                <a:solidFill>
                  <a:srgbClr val="000000"/>
                </a:solidFill>
                <a:highlight>
                  <a:srgbClr val="C9DAF8"/>
                </a:highlight>
              </a:rPr>
              <a:t>Nationwide Suspicious Activity Reporting Initiative (NSI</a:t>
            </a:r>
            <a:r>
              <a:rPr lang="en" sz="1800">
                <a:solidFill>
                  <a:srgbClr val="000000"/>
                </a:solidFill>
              </a:rPr>
              <a:t>) was created to encourage reporting on the local level</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Definitions of suspicious activity vary</a:t>
            </a:r>
            <a:endParaRPr sz="1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6"/>
          <p:cNvPicPr preferRelativeResize="0"/>
          <p:nvPr/>
        </p:nvPicPr>
        <p:blipFill rotWithShape="1">
          <a:blip r:embed="rId3">
            <a:alphaModFix/>
          </a:blip>
          <a:srcRect l="27088" t="37293" r="26756" b="30024"/>
          <a:stretch/>
        </p:blipFill>
        <p:spPr>
          <a:xfrm>
            <a:off x="930125" y="240100"/>
            <a:ext cx="7295949" cy="2904701"/>
          </a:xfrm>
          <a:prstGeom prst="rect">
            <a:avLst/>
          </a:prstGeom>
          <a:noFill/>
          <a:ln>
            <a:noFill/>
          </a:ln>
        </p:spPr>
      </p:pic>
      <p:sp>
        <p:nvSpPr>
          <p:cNvPr id="147" name="Google Shape;147;p26"/>
          <p:cNvSpPr txBox="1"/>
          <p:nvPr/>
        </p:nvSpPr>
        <p:spPr>
          <a:xfrm>
            <a:off x="930125" y="3424350"/>
            <a:ext cx="7296000" cy="1397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accent3"/>
              </a:buClr>
              <a:buSzPts val="2000"/>
              <a:buFont typeface="Roboto"/>
              <a:buAutoNum type="arabicPeriod"/>
            </a:pPr>
            <a:r>
              <a:rPr lang="en" sz="2000" b="1">
                <a:solidFill>
                  <a:schemeClr val="accent3"/>
                </a:solidFill>
                <a:latin typeface="Roboto"/>
                <a:ea typeface="Roboto"/>
                <a:cs typeface="Roboto"/>
                <a:sym typeface="Roboto"/>
              </a:rPr>
              <a:t>What other information would help you make a decision?</a:t>
            </a:r>
            <a:endParaRPr sz="2000" b="1">
              <a:solidFill>
                <a:schemeClr val="accent3"/>
              </a:solidFill>
              <a:latin typeface="Roboto"/>
              <a:ea typeface="Roboto"/>
              <a:cs typeface="Roboto"/>
              <a:sym typeface="Roboto"/>
            </a:endParaRPr>
          </a:p>
          <a:p>
            <a:pPr marL="457200" lvl="0" indent="0" algn="l" rtl="0">
              <a:spcBef>
                <a:spcPts val="0"/>
              </a:spcBef>
              <a:spcAft>
                <a:spcPts val="0"/>
              </a:spcAft>
              <a:buNone/>
            </a:pPr>
            <a:endParaRPr sz="2000" b="1">
              <a:solidFill>
                <a:schemeClr val="accent3"/>
              </a:solidFill>
              <a:latin typeface="Roboto"/>
              <a:ea typeface="Roboto"/>
              <a:cs typeface="Roboto"/>
              <a:sym typeface="Roboto"/>
            </a:endParaRPr>
          </a:p>
          <a:p>
            <a:pPr marL="457200" lvl="0" indent="-355600" algn="l" rtl="0">
              <a:spcBef>
                <a:spcPts val="0"/>
              </a:spcBef>
              <a:spcAft>
                <a:spcPts val="0"/>
              </a:spcAft>
              <a:buClr>
                <a:schemeClr val="accent3"/>
              </a:buClr>
              <a:buSzPts val="2000"/>
              <a:buFont typeface="Roboto"/>
              <a:buAutoNum type="arabicPeriod"/>
            </a:pPr>
            <a:r>
              <a:rPr lang="en" sz="2000" b="1">
                <a:solidFill>
                  <a:schemeClr val="accent3"/>
                </a:solidFill>
                <a:latin typeface="Roboto"/>
                <a:ea typeface="Roboto"/>
                <a:cs typeface="Roboto"/>
                <a:sym typeface="Roboto"/>
              </a:rPr>
              <a:t>Does this qualify as suspicious behaviour according to your definition? Why?</a:t>
            </a:r>
            <a:endParaRPr sz="2000" b="1">
              <a:solidFill>
                <a:schemeClr val="accent3"/>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p:nvPr/>
        </p:nvSpPr>
        <p:spPr>
          <a:xfrm>
            <a:off x="930125" y="3424350"/>
            <a:ext cx="7296000" cy="1397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accent3"/>
              </a:buClr>
              <a:buSzPts val="2000"/>
              <a:buFont typeface="Roboto"/>
              <a:buAutoNum type="arabicPeriod"/>
            </a:pPr>
            <a:r>
              <a:rPr lang="en" sz="2000" b="1">
                <a:solidFill>
                  <a:schemeClr val="accent3"/>
                </a:solidFill>
                <a:latin typeface="Roboto"/>
                <a:ea typeface="Roboto"/>
                <a:cs typeface="Roboto"/>
                <a:sym typeface="Roboto"/>
              </a:rPr>
              <a:t>What other information would help you make a decision?</a:t>
            </a:r>
            <a:endParaRPr sz="2000" b="1">
              <a:solidFill>
                <a:schemeClr val="accent3"/>
              </a:solidFill>
              <a:latin typeface="Roboto"/>
              <a:ea typeface="Roboto"/>
              <a:cs typeface="Roboto"/>
              <a:sym typeface="Roboto"/>
            </a:endParaRPr>
          </a:p>
          <a:p>
            <a:pPr marL="457200" lvl="0" indent="0" algn="l" rtl="0">
              <a:spcBef>
                <a:spcPts val="0"/>
              </a:spcBef>
              <a:spcAft>
                <a:spcPts val="0"/>
              </a:spcAft>
              <a:buNone/>
            </a:pPr>
            <a:endParaRPr sz="2000" b="1">
              <a:solidFill>
                <a:schemeClr val="accent3"/>
              </a:solidFill>
              <a:latin typeface="Roboto"/>
              <a:ea typeface="Roboto"/>
              <a:cs typeface="Roboto"/>
              <a:sym typeface="Roboto"/>
            </a:endParaRPr>
          </a:p>
          <a:p>
            <a:pPr marL="457200" lvl="0" indent="-355600" algn="l" rtl="0">
              <a:spcBef>
                <a:spcPts val="0"/>
              </a:spcBef>
              <a:spcAft>
                <a:spcPts val="0"/>
              </a:spcAft>
              <a:buClr>
                <a:schemeClr val="accent3"/>
              </a:buClr>
              <a:buSzPts val="2000"/>
              <a:buFont typeface="Roboto"/>
              <a:buAutoNum type="arabicPeriod"/>
            </a:pPr>
            <a:r>
              <a:rPr lang="en" sz="2000" b="1">
                <a:solidFill>
                  <a:schemeClr val="accent3"/>
                </a:solidFill>
                <a:latin typeface="Roboto"/>
                <a:ea typeface="Roboto"/>
                <a:cs typeface="Roboto"/>
                <a:sym typeface="Roboto"/>
              </a:rPr>
              <a:t>Does this qualify as suspicious behaviour? Why?</a:t>
            </a:r>
            <a:endParaRPr sz="2000" b="1">
              <a:solidFill>
                <a:schemeClr val="accent3"/>
              </a:solidFill>
              <a:latin typeface="Roboto"/>
              <a:ea typeface="Roboto"/>
              <a:cs typeface="Roboto"/>
              <a:sym typeface="Roboto"/>
            </a:endParaRPr>
          </a:p>
        </p:txBody>
      </p:sp>
      <p:pic>
        <p:nvPicPr>
          <p:cNvPr id="153" name="Google Shape;153;p27"/>
          <p:cNvPicPr preferRelativeResize="0"/>
          <p:nvPr/>
        </p:nvPicPr>
        <p:blipFill rotWithShape="1">
          <a:blip r:embed="rId3">
            <a:alphaModFix/>
          </a:blip>
          <a:srcRect l="26850" t="31768" r="26822" b="42284"/>
          <a:stretch/>
        </p:blipFill>
        <p:spPr>
          <a:xfrm>
            <a:off x="531125" y="455350"/>
            <a:ext cx="8078650" cy="2543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p:cNvPicPr preferRelativeResize="0"/>
          <p:nvPr/>
        </p:nvPicPr>
        <p:blipFill rotWithShape="1">
          <a:blip r:embed="rId3">
            <a:alphaModFix/>
          </a:blip>
          <a:srcRect l="26485" t="36422" r="26579" b="31802"/>
          <a:stretch/>
        </p:blipFill>
        <p:spPr>
          <a:xfrm>
            <a:off x="853925" y="349425"/>
            <a:ext cx="7548649" cy="2873224"/>
          </a:xfrm>
          <a:prstGeom prst="rect">
            <a:avLst/>
          </a:prstGeom>
          <a:noFill/>
          <a:ln>
            <a:noFill/>
          </a:ln>
        </p:spPr>
      </p:pic>
      <p:sp>
        <p:nvSpPr>
          <p:cNvPr id="159" name="Google Shape;159;p28"/>
          <p:cNvSpPr txBox="1"/>
          <p:nvPr/>
        </p:nvSpPr>
        <p:spPr>
          <a:xfrm>
            <a:off x="930125" y="3500550"/>
            <a:ext cx="7296000" cy="1397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accent3"/>
              </a:buClr>
              <a:buSzPts val="2000"/>
              <a:buFont typeface="Roboto"/>
              <a:buAutoNum type="arabicPeriod"/>
            </a:pPr>
            <a:r>
              <a:rPr lang="en" sz="2000" b="1">
                <a:solidFill>
                  <a:schemeClr val="accent3"/>
                </a:solidFill>
                <a:latin typeface="Roboto"/>
                <a:ea typeface="Roboto"/>
                <a:cs typeface="Roboto"/>
                <a:sym typeface="Roboto"/>
              </a:rPr>
              <a:t>What other information would help you make a decision?</a:t>
            </a:r>
            <a:endParaRPr sz="2000" b="1">
              <a:solidFill>
                <a:schemeClr val="accent3"/>
              </a:solidFill>
              <a:latin typeface="Roboto"/>
              <a:ea typeface="Roboto"/>
              <a:cs typeface="Roboto"/>
              <a:sym typeface="Roboto"/>
            </a:endParaRPr>
          </a:p>
          <a:p>
            <a:pPr marL="457200" lvl="0" indent="0" algn="l" rtl="0">
              <a:spcBef>
                <a:spcPts val="0"/>
              </a:spcBef>
              <a:spcAft>
                <a:spcPts val="0"/>
              </a:spcAft>
              <a:buNone/>
            </a:pPr>
            <a:endParaRPr sz="2000" b="1">
              <a:solidFill>
                <a:schemeClr val="accent3"/>
              </a:solidFill>
              <a:latin typeface="Roboto"/>
              <a:ea typeface="Roboto"/>
              <a:cs typeface="Roboto"/>
              <a:sym typeface="Roboto"/>
            </a:endParaRPr>
          </a:p>
          <a:p>
            <a:pPr marL="457200" lvl="0" indent="-355600" algn="l" rtl="0">
              <a:spcBef>
                <a:spcPts val="0"/>
              </a:spcBef>
              <a:spcAft>
                <a:spcPts val="0"/>
              </a:spcAft>
              <a:buClr>
                <a:schemeClr val="accent3"/>
              </a:buClr>
              <a:buSzPts val="2000"/>
              <a:buFont typeface="Roboto"/>
              <a:buAutoNum type="arabicPeriod"/>
            </a:pPr>
            <a:r>
              <a:rPr lang="en" sz="2000" b="1">
                <a:solidFill>
                  <a:schemeClr val="accent3"/>
                </a:solidFill>
                <a:latin typeface="Roboto"/>
                <a:ea typeface="Roboto"/>
                <a:cs typeface="Roboto"/>
                <a:sym typeface="Roboto"/>
              </a:rPr>
              <a:t>Does this qualify as suspicious behaviour? Why?</a:t>
            </a:r>
            <a:endParaRPr sz="2000" b="1">
              <a:solidFill>
                <a:schemeClr val="accent3"/>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670150" y="1836125"/>
            <a:ext cx="6777300" cy="12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Has the War on Terror made the U.S. safer?</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p:nvPr/>
        </p:nvSpPr>
        <p:spPr>
          <a:xfrm>
            <a:off x="2724100" y="170255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hlink"/>
                </a:solidFill>
                <a:hlinkClick r:id="rId3"/>
              </a:rPr>
              <a:t>Are We Safer?</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4" descr="Passed after the 9/11 terrorist attacks, the Patriot Act has created new rules on surveillance and national security in the U.S. See why some believe it has kept the country safer, while others believe it violates Americans' constitutional rights. #HistoryChannel&#10;Subscribe for more HISTORY:&#10;http://www.youtube.com/subscription_center?add_user=historychannel&#10;&#10;Newsletter: https://www.history.com/newsletter&#10;Website - http://www.history.com&#10;/posts&#10;Facebook - https://www.facebook.com/History&#10;Twitter - https://twitter.com/history&#10;&#10;HISTORY Topical Video&#10;Season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Here's Why the Patriot Act Is So Controversial | History">
            <a:hlinkClick r:id="rId3"/>
          </p:cNvPr>
          <p:cNvPicPr preferRelativeResize="0"/>
          <p:nvPr/>
        </p:nvPicPr>
        <p:blipFill>
          <a:blip r:embed="rId4">
            <a:alphaModFix/>
          </a:blip>
          <a:stretch>
            <a:fillRect/>
          </a:stretch>
        </p:blipFill>
        <p:spPr>
          <a:xfrm>
            <a:off x="1746150" y="105538"/>
            <a:ext cx="6576575" cy="493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04800" y="304275"/>
            <a:ext cx="3704400" cy="5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PATRIOT Act (2001)</a:t>
            </a:r>
            <a:endParaRPr/>
          </a:p>
        </p:txBody>
      </p:sp>
      <p:sp>
        <p:nvSpPr>
          <p:cNvPr id="76" name="Google Shape;76;p15"/>
          <p:cNvSpPr txBox="1">
            <a:spLocks noGrp="1"/>
          </p:cNvSpPr>
          <p:nvPr>
            <p:ph type="body" idx="2"/>
          </p:nvPr>
        </p:nvSpPr>
        <p:spPr>
          <a:xfrm>
            <a:off x="4934500" y="2838100"/>
            <a:ext cx="3954000" cy="2179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No bulk collection of phone/internet data, but gov’t can request </a:t>
            </a:r>
            <a:r>
              <a:rPr lang="en">
                <a:highlight>
                  <a:srgbClr val="CFE2F3"/>
                </a:highlight>
              </a:rPr>
              <a:t>“two hops” of call records </a:t>
            </a:r>
            <a:r>
              <a:rPr lang="en"/>
              <a:t>with it has “</a:t>
            </a:r>
            <a:r>
              <a:rPr lang="en">
                <a:highlight>
                  <a:srgbClr val="CFE2F3"/>
                </a:highlight>
              </a:rPr>
              <a:t>reasonable” suspicion</a:t>
            </a:r>
            <a:endParaRPr>
              <a:highlight>
                <a:srgbClr val="CFE2F3"/>
              </a:highlight>
            </a:endParaRPr>
          </a:p>
          <a:p>
            <a:pPr marL="457200" lvl="0" indent="-311150" algn="l" rtl="0">
              <a:spcBef>
                <a:spcPts val="1000"/>
              </a:spcBef>
              <a:spcAft>
                <a:spcPts val="0"/>
              </a:spcAft>
              <a:buSzPts val="1300"/>
              <a:buChar char="●"/>
            </a:pPr>
            <a:r>
              <a:rPr lang="en"/>
              <a:t>More </a:t>
            </a:r>
            <a:r>
              <a:rPr lang="en">
                <a:highlight>
                  <a:srgbClr val="CFE2F3"/>
                </a:highlight>
              </a:rPr>
              <a:t>transparency</a:t>
            </a:r>
            <a:r>
              <a:rPr lang="en"/>
              <a:t> for # of requests</a:t>
            </a:r>
            <a:endParaRPr/>
          </a:p>
          <a:p>
            <a:pPr marL="457200" lvl="0" indent="-311150" algn="l" rtl="0">
              <a:spcBef>
                <a:spcPts val="1000"/>
              </a:spcBef>
              <a:spcAft>
                <a:spcPts val="1600"/>
              </a:spcAft>
              <a:buSzPts val="1300"/>
              <a:buChar char="●"/>
            </a:pPr>
            <a:r>
              <a:rPr lang="en"/>
              <a:t>Extends many PATRIOT powers until </a:t>
            </a:r>
            <a:r>
              <a:rPr lang="en">
                <a:highlight>
                  <a:srgbClr val="CFE2F3"/>
                </a:highlight>
              </a:rPr>
              <a:t>December 2019</a:t>
            </a:r>
            <a:endParaRPr/>
          </a:p>
        </p:txBody>
      </p:sp>
      <p:sp>
        <p:nvSpPr>
          <p:cNvPr id="77" name="Google Shape;77;p15"/>
          <p:cNvSpPr txBox="1">
            <a:spLocks noGrp="1"/>
          </p:cNvSpPr>
          <p:nvPr>
            <p:ph type="title"/>
          </p:nvPr>
        </p:nvSpPr>
        <p:spPr>
          <a:xfrm>
            <a:off x="4735100" y="2150175"/>
            <a:ext cx="3954000" cy="5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FREEDOM Act (2015)</a:t>
            </a:r>
            <a:endParaRPr>
              <a:solidFill>
                <a:schemeClr val="accent1"/>
              </a:solidFill>
            </a:endParaRPr>
          </a:p>
        </p:txBody>
      </p:sp>
      <p:sp>
        <p:nvSpPr>
          <p:cNvPr id="78" name="Google Shape;78;p15"/>
          <p:cNvSpPr txBox="1">
            <a:spLocks noGrp="1"/>
          </p:cNvSpPr>
          <p:nvPr>
            <p:ph type="body" idx="2"/>
          </p:nvPr>
        </p:nvSpPr>
        <p:spPr>
          <a:xfrm>
            <a:off x="304800" y="992200"/>
            <a:ext cx="3954000" cy="22560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Clr>
                <a:schemeClr val="accent3"/>
              </a:buClr>
              <a:buSzPts val="1400"/>
              <a:buChar char="●"/>
            </a:pPr>
            <a:r>
              <a:rPr lang="en" sz="1400">
                <a:solidFill>
                  <a:schemeClr val="accent3"/>
                </a:solidFill>
              </a:rPr>
              <a:t>Passed 45 days after 9/11</a:t>
            </a:r>
            <a:endParaRPr sz="1400">
              <a:solidFill>
                <a:schemeClr val="accent3"/>
              </a:solidFill>
            </a:endParaRPr>
          </a:p>
          <a:p>
            <a:pPr marL="457200" lvl="0" indent="-317500" algn="l" rtl="0">
              <a:lnSpc>
                <a:spcPct val="115000"/>
              </a:lnSpc>
              <a:spcBef>
                <a:spcPts val="1600"/>
              </a:spcBef>
              <a:spcAft>
                <a:spcPts val="0"/>
              </a:spcAft>
              <a:buClr>
                <a:schemeClr val="accent3"/>
              </a:buClr>
              <a:buSzPts val="1400"/>
              <a:buChar char="●"/>
            </a:pPr>
            <a:r>
              <a:rPr lang="en" sz="1400">
                <a:solidFill>
                  <a:schemeClr val="accent3"/>
                </a:solidFill>
              </a:rPr>
              <a:t>Roving wiretaps </a:t>
            </a:r>
            <a:endParaRPr sz="1400">
              <a:solidFill>
                <a:schemeClr val="accent3"/>
              </a:solidFill>
            </a:endParaRPr>
          </a:p>
          <a:p>
            <a:pPr marL="457200" marR="0" lvl="0" indent="-317500" algn="l" rtl="0">
              <a:lnSpc>
                <a:spcPct val="115000"/>
              </a:lnSpc>
              <a:spcBef>
                <a:spcPts val="1600"/>
              </a:spcBef>
              <a:spcAft>
                <a:spcPts val="0"/>
              </a:spcAft>
              <a:buClr>
                <a:schemeClr val="accent3"/>
              </a:buClr>
              <a:buSzPts val="1400"/>
              <a:buChar char="●"/>
            </a:pPr>
            <a:r>
              <a:rPr lang="en" sz="1400">
                <a:solidFill>
                  <a:schemeClr val="accent3"/>
                </a:solidFill>
              </a:rPr>
              <a:t>Delayed notification of search warrants</a:t>
            </a:r>
            <a:endParaRPr sz="1400">
              <a:solidFill>
                <a:schemeClr val="accent3"/>
              </a:solidFill>
            </a:endParaRPr>
          </a:p>
          <a:p>
            <a:pPr marL="457200" lvl="0" indent="-317500" algn="l" rtl="0">
              <a:lnSpc>
                <a:spcPct val="115000"/>
              </a:lnSpc>
              <a:spcBef>
                <a:spcPts val="1600"/>
              </a:spcBef>
              <a:spcAft>
                <a:spcPts val="1600"/>
              </a:spcAft>
              <a:buClr>
                <a:schemeClr val="accent3"/>
              </a:buClr>
              <a:buSzPts val="1400"/>
              <a:buChar char="●"/>
            </a:pPr>
            <a:r>
              <a:rPr lang="en" sz="1400">
                <a:solidFill>
                  <a:schemeClr val="accent3"/>
                </a:solidFill>
              </a:rPr>
              <a:t>Expanded access to records held by third parties (doctors, libraries, websites)</a:t>
            </a:r>
            <a:endParaRPr sz="1400">
              <a:solidFill>
                <a:schemeClr val="accent3"/>
              </a:solidFill>
            </a:endParaRPr>
          </a:p>
        </p:txBody>
      </p:sp>
      <p:pic>
        <p:nvPicPr>
          <p:cNvPr id="79" name="Google Shape;79;p15"/>
          <p:cNvPicPr preferRelativeResize="0"/>
          <p:nvPr/>
        </p:nvPicPr>
        <p:blipFill>
          <a:blip r:embed="rId3">
            <a:alphaModFix/>
          </a:blip>
          <a:stretch>
            <a:fillRect/>
          </a:stretch>
        </p:blipFill>
        <p:spPr>
          <a:xfrm>
            <a:off x="5554550" y="228075"/>
            <a:ext cx="2713901" cy="1809275"/>
          </a:xfrm>
          <a:prstGeom prst="rect">
            <a:avLst/>
          </a:prstGeom>
          <a:noFill/>
          <a:ln>
            <a:noFill/>
          </a:ln>
        </p:spPr>
      </p:pic>
      <p:pic>
        <p:nvPicPr>
          <p:cNvPr id="80" name="Google Shape;80;p15"/>
          <p:cNvPicPr preferRelativeResize="0"/>
          <p:nvPr/>
        </p:nvPicPr>
        <p:blipFill>
          <a:blip r:embed="rId4">
            <a:alphaModFix/>
          </a:blip>
          <a:stretch>
            <a:fillRect/>
          </a:stretch>
        </p:blipFill>
        <p:spPr>
          <a:xfrm>
            <a:off x="1172975" y="3364925"/>
            <a:ext cx="2204532" cy="1554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3">
            <a:alphaModFix/>
          </a:blip>
          <a:srcRect l="5966" r="1096" b="3175"/>
          <a:stretch/>
        </p:blipFill>
        <p:spPr>
          <a:xfrm>
            <a:off x="343600" y="228600"/>
            <a:ext cx="5878275" cy="4685100"/>
          </a:xfrm>
          <a:prstGeom prst="rect">
            <a:avLst/>
          </a:prstGeom>
          <a:noFill/>
          <a:ln>
            <a:noFill/>
          </a:ln>
        </p:spPr>
      </p:pic>
      <p:sp>
        <p:nvSpPr>
          <p:cNvPr id="86" name="Google Shape;86;p16"/>
          <p:cNvSpPr txBox="1">
            <a:spLocks noGrp="1"/>
          </p:cNvSpPr>
          <p:nvPr>
            <p:ph type="body" idx="1"/>
          </p:nvPr>
        </p:nvSpPr>
        <p:spPr>
          <a:xfrm>
            <a:off x="6428850" y="228600"/>
            <a:ext cx="2286900" cy="25977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400" b="1">
                <a:solidFill>
                  <a:srgbClr val="EFEFEF"/>
                </a:solidFill>
              </a:rPr>
              <a:t>May 2019: </a:t>
            </a:r>
            <a:r>
              <a:rPr lang="en" sz="1400">
                <a:solidFill>
                  <a:srgbClr val="EFEFEF"/>
                </a:solidFill>
              </a:rPr>
              <a:t>Trump Administration is reportedly seeking to reauthorize the PATRIOT Act indefinitely, and increase NSA powers, esp. r/g phone calls.</a:t>
            </a:r>
            <a:endParaRPr sz="1400">
              <a:solidFill>
                <a:srgbClr val="EFEFEF"/>
              </a:solidFill>
            </a:endParaRPr>
          </a:p>
          <a:p>
            <a:pPr marL="457200" lvl="0" indent="0" algn="l" rtl="0">
              <a:lnSpc>
                <a:spcPct val="115000"/>
              </a:lnSpc>
              <a:spcBef>
                <a:spcPts val="1600"/>
              </a:spcBef>
              <a:spcAft>
                <a:spcPts val="1600"/>
              </a:spcAft>
              <a:buNone/>
            </a:pPr>
            <a:endParaRPr sz="1400">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legal?</a:t>
            </a:r>
            <a:endParaRPr/>
          </a:p>
        </p:txBody>
      </p:sp>
      <p:sp>
        <p:nvSpPr>
          <p:cNvPr id="92" name="Google Shape;92;p17"/>
          <p:cNvSpPr txBox="1">
            <a:spLocks noGrp="1"/>
          </p:cNvSpPr>
          <p:nvPr>
            <p:ph type="body" idx="2"/>
          </p:nvPr>
        </p:nvSpPr>
        <p:spPr>
          <a:xfrm>
            <a:off x="311700" y="1429500"/>
            <a:ext cx="8520600" cy="17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A friend’s cousin is arrested for stealing the security badge of a TSA employee. Can the government obtain and search your call records?</a:t>
            </a:r>
            <a:endParaRPr sz="3000"/>
          </a:p>
        </p:txBody>
      </p:sp>
      <p:pic>
        <p:nvPicPr>
          <p:cNvPr id="93" name="Google Shape;93;p17"/>
          <p:cNvPicPr preferRelativeResize="0"/>
          <p:nvPr/>
        </p:nvPicPr>
        <p:blipFill>
          <a:blip r:embed="rId3">
            <a:alphaModFix/>
          </a:blip>
          <a:stretch>
            <a:fillRect/>
          </a:stretch>
        </p:blipFill>
        <p:spPr>
          <a:xfrm>
            <a:off x="3265188" y="3348150"/>
            <a:ext cx="2461224" cy="15813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legal?</a:t>
            </a:r>
            <a:endParaRPr/>
          </a:p>
        </p:txBody>
      </p:sp>
      <p:sp>
        <p:nvSpPr>
          <p:cNvPr id="99" name="Google Shape;99;p18"/>
          <p:cNvSpPr txBox="1">
            <a:spLocks noGrp="1"/>
          </p:cNvSpPr>
          <p:nvPr>
            <p:ph type="body" idx="2"/>
          </p:nvPr>
        </p:nvSpPr>
        <p:spPr>
          <a:xfrm>
            <a:off x="311700" y="1353300"/>
            <a:ext cx="85206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You attended a meeting of an activist group that police “reasonably” suspect has ties to terrorism. Can the government legally search your car and seize your possessions before informing you?</a:t>
            </a:r>
            <a:endParaRPr sz="3000"/>
          </a:p>
        </p:txBody>
      </p:sp>
      <p:pic>
        <p:nvPicPr>
          <p:cNvPr id="100" name="Google Shape;100;p18"/>
          <p:cNvPicPr preferRelativeResize="0"/>
          <p:nvPr/>
        </p:nvPicPr>
        <p:blipFill>
          <a:blip r:embed="rId3">
            <a:alphaModFix/>
          </a:blip>
          <a:stretch>
            <a:fillRect/>
          </a:stretch>
        </p:blipFill>
        <p:spPr>
          <a:xfrm>
            <a:off x="3060225" y="3034725"/>
            <a:ext cx="2737325" cy="273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rotWithShape="1">
          <a:blip r:embed="rId3">
            <a:alphaModFix/>
          </a:blip>
          <a:srcRect t="54134" b="24075"/>
          <a:stretch/>
        </p:blipFill>
        <p:spPr>
          <a:xfrm>
            <a:off x="199300" y="433275"/>
            <a:ext cx="4222375" cy="4262973"/>
          </a:xfrm>
          <a:prstGeom prst="rect">
            <a:avLst/>
          </a:prstGeom>
          <a:noFill/>
          <a:ln>
            <a:noFill/>
          </a:ln>
        </p:spPr>
      </p:pic>
      <p:pic>
        <p:nvPicPr>
          <p:cNvPr id="106" name="Google Shape;106;p19"/>
          <p:cNvPicPr preferRelativeResize="0"/>
          <p:nvPr/>
        </p:nvPicPr>
        <p:blipFill rotWithShape="1">
          <a:blip r:embed="rId3">
            <a:alphaModFix/>
          </a:blip>
          <a:srcRect t="83360" b="7509"/>
          <a:stretch/>
        </p:blipFill>
        <p:spPr>
          <a:xfrm>
            <a:off x="4670025" y="433275"/>
            <a:ext cx="4222375" cy="1786348"/>
          </a:xfrm>
          <a:prstGeom prst="rect">
            <a:avLst/>
          </a:prstGeom>
          <a:noFill/>
          <a:ln>
            <a:noFill/>
          </a:ln>
        </p:spPr>
      </p:pic>
      <p:pic>
        <p:nvPicPr>
          <p:cNvPr id="107" name="Google Shape;107;p19"/>
          <p:cNvPicPr preferRelativeResize="0"/>
          <p:nvPr/>
        </p:nvPicPr>
        <p:blipFill rotWithShape="1">
          <a:blip r:embed="rId3">
            <a:alphaModFix/>
          </a:blip>
          <a:srcRect l="44907" t="21224" r="7052" b="64757"/>
          <a:stretch/>
        </p:blipFill>
        <p:spPr>
          <a:xfrm>
            <a:off x="5767000" y="2338900"/>
            <a:ext cx="2028425" cy="2742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82000" y="1858025"/>
            <a:ext cx="8073000" cy="1997100"/>
          </a:xfrm>
          <a:prstGeom prst="rect">
            <a:avLst/>
          </a:prstGeom>
        </p:spPr>
        <p:txBody>
          <a:bodyPr spcFirstLastPara="1" wrap="square" lIns="91425" tIns="91425" rIns="91425" bIns="91425" anchor="b" anchorCtr="0">
            <a:noAutofit/>
          </a:bodyPr>
          <a:lstStyle/>
          <a:p>
            <a:pPr marL="457200" lvl="0" indent="-419100" algn="l" rtl="0">
              <a:spcBef>
                <a:spcPts val="1000"/>
              </a:spcBef>
              <a:spcAft>
                <a:spcPts val="0"/>
              </a:spcAft>
              <a:buSzPts val="3000"/>
              <a:buAutoNum type="arabicPeriod"/>
            </a:pPr>
            <a:r>
              <a:rPr lang="en" sz="3000"/>
              <a:t>Do you think the PATRIOT Act violates your rights? </a:t>
            </a:r>
            <a:endParaRPr sz="3000"/>
          </a:p>
          <a:p>
            <a:pPr marL="457200" lvl="0" indent="-419100" algn="l" rtl="0">
              <a:spcBef>
                <a:spcPts val="1000"/>
              </a:spcBef>
              <a:spcAft>
                <a:spcPts val="1000"/>
              </a:spcAft>
              <a:buSzPts val="3000"/>
              <a:buAutoNum type="arabicPeriod"/>
            </a:pPr>
            <a:r>
              <a:rPr lang="en" sz="3000"/>
              <a:t>How much (if any) privacy are you willing to give up in the name of security?</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04875" y="742650"/>
            <a:ext cx="3127500" cy="18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Mass Surveillance</a:t>
            </a:r>
            <a:endParaRPr/>
          </a:p>
        </p:txBody>
      </p:sp>
      <p:sp>
        <p:nvSpPr>
          <p:cNvPr id="118" name="Google Shape;118;p21"/>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Even if you have no links to terrorism, you are under constant surveillance. </a:t>
            </a:r>
            <a:endParaRPr/>
          </a:p>
        </p:txBody>
      </p:sp>
      <p:sp>
        <p:nvSpPr>
          <p:cNvPr id="119" name="Google Shape;119;p21"/>
          <p:cNvSpPr txBox="1"/>
          <p:nvPr/>
        </p:nvSpPr>
        <p:spPr>
          <a:xfrm>
            <a:off x="4038225" y="451225"/>
            <a:ext cx="4843500" cy="44190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SzPts val="1800"/>
              <a:buFont typeface="Roboto"/>
              <a:buChar char="●"/>
            </a:pPr>
            <a:r>
              <a:rPr lang="en" sz="1800">
                <a:latin typeface="Roboto"/>
                <a:ea typeface="Roboto"/>
                <a:cs typeface="Roboto"/>
                <a:sym typeface="Roboto"/>
              </a:rPr>
              <a:t>In 2017, the NSA collected</a:t>
            </a:r>
            <a:r>
              <a:rPr lang="en" sz="1800">
                <a:highlight>
                  <a:srgbClr val="CFE2F3"/>
                </a:highlight>
                <a:latin typeface="Roboto"/>
                <a:ea typeface="Roboto"/>
                <a:cs typeface="Roboto"/>
                <a:sym typeface="Roboto"/>
              </a:rPr>
              <a:t> 534 million phone and text records</a:t>
            </a:r>
            <a:r>
              <a:rPr lang="en" sz="1800">
                <a:latin typeface="Roboto"/>
                <a:ea typeface="Roboto"/>
                <a:cs typeface="Roboto"/>
                <a:sym typeface="Roboto"/>
              </a:rPr>
              <a:t> (over triple of 2016).</a:t>
            </a:r>
            <a:endParaRPr sz="1800">
              <a:latin typeface="Roboto"/>
              <a:ea typeface="Roboto"/>
              <a:cs typeface="Roboto"/>
              <a:sym typeface="Roboto"/>
            </a:endParaRPr>
          </a:p>
          <a:p>
            <a:pPr marL="457200" lvl="0" indent="-342900" algn="l" rtl="0">
              <a:spcBef>
                <a:spcPts val="1000"/>
              </a:spcBef>
              <a:spcAft>
                <a:spcPts val="0"/>
              </a:spcAft>
              <a:buSzPts val="1800"/>
              <a:buFont typeface="Roboto"/>
              <a:buChar char="●"/>
            </a:pPr>
            <a:r>
              <a:rPr lang="en" sz="1800">
                <a:latin typeface="Roboto"/>
                <a:ea typeface="Roboto"/>
                <a:cs typeface="Roboto"/>
                <a:sym typeface="Roboto"/>
              </a:rPr>
              <a:t>On average, U.S. citizens are on camera </a:t>
            </a:r>
            <a:r>
              <a:rPr lang="en" sz="1800">
                <a:highlight>
                  <a:srgbClr val="CFE2F3"/>
                </a:highlight>
                <a:latin typeface="Roboto"/>
                <a:ea typeface="Roboto"/>
                <a:cs typeface="Roboto"/>
                <a:sym typeface="Roboto"/>
              </a:rPr>
              <a:t>75 times every day.</a:t>
            </a:r>
            <a:endParaRPr sz="1800">
              <a:highlight>
                <a:srgbClr val="CFE2F3"/>
              </a:highlight>
              <a:latin typeface="Roboto"/>
              <a:ea typeface="Roboto"/>
              <a:cs typeface="Roboto"/>
              <a:sym typeface="Roboto"/>
            </a:endParaRPr>
          </a:p>
          <a:p>
            <a:pPr marL="457200" lvl="0" indent="-342900" algn="l" rtl="0">
              <a:spcBef>
                <a:spcPts val="1000"/>
              </a:spcBef>
              <a:spcAft>
                <a:spcPts val="0"/>
              </a:spcAft>
              <a:buSzPts val="1800"/>
              <a:buFont typeface="Roboto"/>
              <a:buChar char="●"/>
            </a:pPr>
            <a:r>
              <a:rPr lang="en" sz="1800">
                <a:latin typeface="Roboto"/>
                <a:ea typeface="Roboto"/>
                <a:cs typeface="Roboto"/>
                <a:sym typeface="Roboto"/>
              </a:rPr>
              <a:t>NSA bulk collects </a:t>
            </a:r>
            <a:r>
              <a:rPr lang="en" sz="1800">
                <a:highlight>
                  <a:srgbClr val="CFE2F3"/>
                </a:highlight>
                <a:latin typeface="Roboto"/>
                <a:ea typeface="Roboto"/>
                <a:cs typeface="Roboto"/>
                <a:sym typeface="Roboto"/>
              </a:rPr>
              <a:t>location data</a:t>
            </a:r>
            <a:r>
              <a:rPr lang="en" sz="1800">
                <a:latin typeface="Roboto"/>
                <a:ea typeface="Roboto"/>
                <a:cs typeface="Roboto"/>
                <a:sym typeface="Roboto"/>
              </a:rPr>
              <a:t> from phones for “target development” and unknown associates</a:t>
            </a:r>
            <a:endParaRPr sz="1800">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Words>
  <Application>Microsoft Macintosh PowerPoint</Application>
  <PresentationFormat>On-screen Show (16:9)</PresentationFormat>
  <Paragraphs>44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Roboto</vt:lpstr>
      <vt:lpstr>Merriweather</vt:lpstr>
      <vt:lpstr>Paradigm</vt:lpstr>
      <vt:lpstr>4th Amendment</vt:lpstr>
      <vt:lpstr>PowerPoint Presentation</vt:lpstr>
      <vt:lpstr>PATRIOT Act (2001)</vt:lpstr>
      <vt:lpstr>PowerPoint Presentation</vt:lpstr>
      <vt:lpstr>Is this legal?</vt:lpstr>
      <vt:lpstr>Is this legal?</vt:lpstr>
      <vt:lpstr>PowerPoint Presentation</vt:lpstr>
      <vt:lpstr>Do you think the PATRIOT Act violates your rights?  How much (if any) privacy are you willing to give up in the name of security?</vt:lpstr>
      <vt:lpstr>Mass Surveillance</vt:lpstr>
      <vt:lpstr>PowerPoint Presentation</vt:lpstr>
      <vt:lpstr>PowerPoint Presentation</vt:lpstr>
      <vt:lpstr>PowerPoint Presentation</vt:lpstr>
      <vt:lpstr>Suspicious Activity Reports </vt:lpstr>
      <vt:lpstr>PowerPoint Presentation</vt:lpstr>
      <vt:lpstr>PowerPoint Presentation</vt:lpstr>
      <vt:lpstr>PowerPoint Presentation</vt:lpstr>
      <vt:lpstr>Has the War on Terror made the U.S. safer?</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Amendment</dc:title>
  <cp:lastModifiedBy>Stephen Johnson</cp:lastModifiedBy>
  <cp:revision>1</cp:revision>
  <dcterms:modified xsi:type="dcterms:W3CDTF">2019-05-06T17:13:41Z</dcterms:modified>
</cp:coreProperties>
</file>