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8" r:id="rId3"/>
    <p:sldId id="257"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130"/>
  </p:normalViewPr>
  <p:slideViewPr>
    <p:cSldViewPr snapToGrid="0" snapToObjects="1">
      <p:cViewPr varScale="1">
        <p:scale>
          <a:sx n="60" d="100"/>
          <a:sy n="60" d="100"/>
        </p:scale>
        <p:origin x="96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715475-D185-0942-B0F8-F6035A27081B}" type="datetimeFigureOut">
              <a:rPr lang="en-US" smtClean="0"/>
              <a:t>3/11/20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3F5D28-62C5-8E4A-8F45-23CD7C4CFAC6}" type="slidenum">
              <a:rPr lang="en-US" smtClean="0"/>
              <a:t>‹#›</a:t>
            </a:fld>
            <a:endParaRPr lang="en-US" dirty="0"/>
          </a:p>
        </p:txBody>
      </p:sp>
    </p:spTree>
    <p:extLst>
      <p:ext uri="{BB962C8B-B14F-4D97-AF65-F5344CB8AC3E}">
        <p14:creationId xmlns:p14="http://schemas.microsoft.com/office/powerpoint/2010/main" val="14676458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3F5D28-62C5-8E4A-8F45-23CD7C4CFAC6}" type="slidenum">
              <a:rPr lang="en-US" smtClean="0"/>
              <a:t>4</a:t>
            </a:fld>
            <a:endParaRPr lang="en-US" dirty="0"/>
          </a:p>
        </p:txBody>
      </p:sp>
    </p:spTree>
    <p:extLst>
      <p:ext uri="{BB962C8B-B14F-4D97-AF65-F5344CB8AC3E}">
        <p14:creationId xmlns:p14="http://schemas.microsoft.com/office/powerpoint/2010/main" val="3570440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2B2AA8-74F2-9245-A52B-22C1E5B11BA9}" type="datetimeFigureOut">
              <a:rPr lang="en-US" smtClean="0"/>
              <a:t>3/11/20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9B9528-1224-9841-B478-04AD52D46604}" type="slidenum">
              <a:rPr lang="en-US" smtClean="0"/>
              <a:t>‹#›</a:t>
            </a:fld>
            <a:endParaRPr lang="en-US" dirty="0"/>
          </a:p>
        </p:txBody>
      </p:sp>
    </p:spTree>
    <p:extLst>
      <p:ext uri="{BB962C8B-B14F-4D97-AF65-F5344CB8AC3E}">
        <p14:creationId xmlns:p14="http://schemas.microsoft.com/office/powerpoint/2010/main" val="1539480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2B2AA8-74F2-9245-A52B-22C1E5B11BA9}" type="datetimeFigureOut">
              <a:rPr lang="en-US" smtClean="0"/>
              <a:t>3/11/20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9B9528-1224-9841-B478-04AD52D46604}" type="slidenum">
              <a:rPr lang="en-US" smtClean="0"/>
              <a:t>‹#›</a:t>
            </a:fld>
            <a:endParaRPr lang="en-US" dirty="0"/>
          </a:p>
        </p:txBody>
      </p:sp>
    </p:spTree>
    <p:extLst>
      <p:ext uri="{BB962C8B-B14F-4D97-AF65-F5344CB8AC3E}">
        <p14:creationId xmlns:p14="http://schemas.microsoft.com/office/powerpoint/2010/main" val="1859156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2B2AA8-74F2-9245-A52B-22C1E5B11BA9}" type="datetimeFigureOut">
              <a:rPr lang="en-US" smtClean="0"/>
              <a:t>3/11/20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9B9528-1224-9841-B478-04AD52D46604}" type="slidenum">
              <a:rPr lang="en-US" smtClean="0"/>
              <a:t>‹#›</a:t>
            </a:fld>
            <a:endParaRPr lang="en-US" dirty="0"/>
          </a:p>
        </p:txBody>
      </p:sp>
    </p:spTree>
    <p:extLst>
      <p:ext uri="{BB962C8B-B14F-4D97-AF65-F5344CB8AC3E}">
        <p14:creationId xmlns:p14="http://schemas.microsoft.com/office/powerpoint/2010/main" val="1687090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a:off x="0" y="6727600"/>
            <a:ext cx="9144000" cy="1304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title"/>
          </p:nvPr>
        </p:nvSpPr>
        <p:spPr>
          <a:xfrm>
            <a:off x="311700" y="593367"/>
            <a:ext cx="85206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3148319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2B2AA8-74F2-9245-A52B-22C1E5B11BA9}" type="datetimeFigureOut">
              <a:rPr lang="en-US" smtClean="0"/>
              <a:t>3/11/20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9B9528-1224-9841-B478-04AD52D46604}" type="slidenum">
              <a:rPr lang="en-US" smtClean="0"/>
              <a:t>‹#›</a:t>
            </a:fld>
            <a:endParaRPr lang="en-US" dirty="0"/>
          </a:p>
        </p:txBody>
      </p:sp>
    </p:spTree>
    <p:extLst>
      <p:ext uri="{BB962C8B-B14F-4D97-AF65-F5344CB8AC3E}">
        <p14:creationId xmlns:p14="http://schemas.microsoft.com/office/powerpoint/2010/main" val="1675622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2B2AA8-74F2-9245-A52B-22C1E5B11BA9}" type="datetimeFigureOut">
              <a:rPr lang="en-US" smtClean="0"/>
              <a:t>3/11/20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9B9528-1224-9841-B478-04AD52D46604}" type="slidenum">
              <a:rPr lang="en-US" smtClean="0"/>
              <a:t>‹#›</a:t>
            </a:fld>
            <a:endParaRPr lang="en-US" dirty="0"/>
          </a:p>
        </p:txBody>
      </p:sp>
    </p:spTree>
    <p:extLst>
      <p:ext uri="{BB962C8B-B14F-4D97-AF65-F5344CB8AC3E}">
        <p14:creationId xmlns:p14="http://schemas.microsoft.com/office/powerpoint/2010/main" val="3144593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2B2AA8-74F2-9245-A52B-22C1E5B11BA9}" type="datetimeFigureOut">
              <a:rPr lang="en-US" smtClean="0"/>
              <a:t>3/11/20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9B9528-1224-9841-B478-04AD52D46604}" type="slidenum">
              <a:rPr lang="en-US" smtClean="0"/>
              <a:t>‹#›</a:t>
            </a:fld>
            <a:endParaRPr lang="en-US" dirty="0"/>
          </a:p>
        </p:txBody>
      </p:sp>
    </p:spTree>
    <p:extLst>
      <p:ext uri="{BB962C8B-B14F-4D97-AF65-F5344CB8AC3E}">
        <p14:creationId xmlns:p14="http://schemas.microsoft.com/office/powerpoint/2010/main" val="56218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2B2AA8-74F2-9245-A52B-22C1E5B11BA9}" type="datetimeFigureOut">
              <a:rPr lang="en-US" smtClean="0"/>
              <a:t>3/11/20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39B9528-1224-9841-B478-04AD52D46604}" type="slidenum">
              <a:rPr lang="en-US" smtClean="0"/>
              <a:t>‹#›</a:t>
            </a:fld>
            <a:endParaRPr lang="en-US" dirty="0"/>
          </a:p>
        </p:txBody>
      </p:sp>
    </p:spTree>
    <p:extLst>
      <p:ext uri="{BB962C8B-B14F-4D97-AF65-F5344CB8AC3E}">
        <p14:creationId xmlns:p14="http://schemas.microsoft.com/office/powerpoint/2010/main" val="2001632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2B2AA8-74F2-9245-A52B-22C1E5B11BA9}" type="datetimeFigureOut">
              <a:rPr lang="en-US" smtClean="0"/>
              <a:t>3/11/20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39B9528-1224-9841-B478-04AD52D46604}" type="slidenum">
              <a:rPr lang="en-US" smtClean="0"/>
              <a:t>‹#›</a:t>
            </a:fld>
            <a:endParaRPr lang="en-US" dirty="0"/>
          </a:p>
        </p:txBody>
      </p:sp>
    </p:spTree>
    <p:extLst>
      <p:ext uri="{BB962C8B-B14F-4D97-AF65-F5344CB8AC3E}">
        <p14:creationId xmlns:p14="http://schemas.microsoft.com/office/powerpoint/2010/main" val="3170602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B2AA8-74F2-9245-A52B-22C1E5B11BA9}" type="datetimeFigureOut">
              <a:rPr lang="en-US" smtClean="0"/>
              <a:t>3/11/20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39B9528-1224-9841-B478-04AD52D46604}" type="slidenum">
              <a:rPr lang="en-US" smtClean="0"/>
              <a:t>‹#›</a:t>
            </a:fld>
            <a:endParaRPr lang="en-US" dirty="0"/>
          </a:p>
        </p:txBody>
      </p:sp>
    </p:spTree>
    <p:extLst>
      <p:ext uri="{BB962C8B-B14F-4D97-AF65-F5344CB8AC3E}">
        <p14:creationId xmlns:p14="http://schemas.microsoft.com/office/powerpoint/2010/main" val="2990512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2B2AA8-74F2-9245-A52B-22C1E5B11BA9}" type="datetimeFigureOut">
              <a:rPr lang="en-US" smtClean="0"/>
              <a:t>3/11/20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9B9528-1224-9841-B478-04AD52D46604}" type="slidenum">
              <a:rPr lang="en-US" smtClean="0"/>
              <a:t>‹#›</a:t>
            </a:fld>
            <a:endParaRPr lang="en-US" dirty="0"/>
          </a:p>
        </p:txBody>
      </p:sp>
    </p:spTree>
    <p:extLst>
      <p:ext uri="{BB962C8B-B14F-4D97-AF65-F5344CB8AC3E}">
        <p14:creationId xmlns:p14="http://schemas.microsoft.com/office/powerpoint/2010/main" val="1965005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2B2AA8-74F2-9245-A52B-22C1E5B11BA9}" type="datetimeFigureOut">
              <a:rPr lang="en-US" smtClean="0"/>
              <a:t>3/11/20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9B9528-1224-9841-B478-04AD52D46604}" type="slidenum">
              <a:rPr lang="en-US" smtClean="0"/>
              <a:t>‹#›</a:t>
            </a:fld>
            <a:endParaRPr lang="en-US" dirty="0"/>
          </a:p>
        </p:txBody>
      </p:sp>
    </p:spTree>
    <p:extLst>
      <p:ext uri="{BB962C8B-B14F-4D97-AF65-F5344CB8AC3E}">
        <p14:creationId xmlns:p14="http://schemas.microsoft.com/office/powerpoint/2010/main" val="3386038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B2AA8-74F2-9245-A52B-22C1E5B11BA9}" type="datetimeFigureOut">
              <a:rPr lang="en-US" smtClean="0"/>
              <a:t>3/11/20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B9528-1224-9841-B478-04AD52D46604}" type="slidenum">
              <a:rPr lang="en-US" smtClean="0"/>
              <a:t>‹#›</a:t>
            </a:fld>
            <a:endParaRPr lang="en-US" dirty="0"/>
          </a:p>
        </p:txBody>
      </p:sp>
    </p:spTree>
    <p:extLst>
      <p:ext uri="{BB962C8B-B14F-4D97-AF65-F5344CB8AC3E}">
        <p14:creationId xmlns:p14="http://schemas.microsoft.com/office/powerpoint/2010/main" val="1885861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3226"/>
            <a:ext cx="7772400" cy="1470025"/>
          </a:xfrm>
        </p:spPr>
        <p:txBody>
          <a:bodyPr/>
          <a:lstStyle/>
          <a:p>
            <a:r>
              <a:rPr lang="en-US" dirty="0"/>
              <a:t>Europe Historical Thinking Assessment Review</a:t>
            </a:r>
          </a:p>
        </p:txBody>
      </p:sp>
      <p:pic>
        <p:nvPicPr>
          <p:cNvPr id="6" name="Picture 5"/>
          <p:cNvPicPr>
            <a:picLocks noChangeAspect="1"/>
          </p:cNvPicPr>
          <p:nvPr/>
        </p:nvPicPr>
        <p:blipFill>
          <a:blip r:embed="rId2"/>
          <a:stretch>
            <a:fillRect/>
          </a:stretch>
        </p:blipFill>
        <p:spPr>
          <a:xfrm>
            <a:off x="0" y="1916349"/>
            <a:ext cx="9144000" cy="4941651"/>
          </a:xfrm>
          <a:prstGeom prst="rect">
            <a:avLst/>
          </a:prstGeom>
        </p:spPr>
      </p:pic>
    </p:spTree>
    <p:extLst>
      <p:ext uri="{BB962C8B-B14F-4D97-AF65-F5344CB8AC3E}">
        <p14:creationId xmlns:p14="http://schemas.microsoft.com/office/powerpoint/2010/main" val="1800234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123133"/>
            <a:ext cx="8520600" cy="763600"/>
          </a:xfrm>
          <a:prstGeom prst="rect">
            <a:avLst/>
          </a:prstGeom>
        </p:spPr>
        <p:txBody>
          <a:bodyPr lIns="91425" tIns="91425" rIns="91425" bIns="91425" anchor="t" anchorCtr="0">
            <a:noAutofit/>
          </a:bodyPr>
          <a:lstStyle/>
          <a:p>
            <a:pPr lvl="0">
              <a:spcBef>
                <a:spcPts val="0"/>
              </a:spcBef>
              <a:buNone/>
            </a:pPr>
            <a:r>
              <a:rPr lang="en-US" sz="4800" dirty="0"/>
              <a:t>Part 1: </a:t>
            </a:r>
            <a:r>
              <a:rPr lang="en" sz="4800" dirty="0"/>
              <a:t>Identifications</a:t>
            </a:r>
          </a:p>
        </p:txBody>
      </p:sp>
      <p:sp>
        <p:nvSpPr>
          <p:cNvPr id="66" name="Shape 66"/>
          <p:cNvSpPr txBox="1">
            <a:spLocks noGrp="1"/>
          </p:cNvSpPr>
          <p:nvPr>
            <p:ph type="body" idx="1"/>
          </p:nvPr>
        </p:nvSpPr>
        <p:spPr>
          <a:xfrm>
            <a:off x="311700" y="1536633"/>
            <a:ext cx="8520600" cy="4555200"/>
          </a:xfrm>
          <a:prstGeom prst="rect">
            <a:avLst/>
          </a:prstGeom>
          <a:ln w="19050" cap="flat" cmpd="sng">
            <a:solidFill>
              <a:schemeClr val="lt2"/>
            </a:solidFill>
            <a:prstDash val="solid"/>
            <a:round/>
            <a:headEnd type="none" w="med" len="med"/>
            <a:tailEnd type="none" w="med" len="med"/>
          </a:ln>
        </p:spPr>
        <p:txBody>
          <a:bodyPr lIns="91425" tIns="91425" rIns="91425" bIns="91425" anchor="t" anchorCtr="0">
            <a:noAutofit/>
          </a:bodyPr>
          <a:lstStyle/>
          <a:p>
            <a:pPr marL="457200" lvl="0" indent="-546100" rtl="0">
              <a:lnSpc>
                <a:spcPct val="100000"/>
              </a:lnSpc>
              <a:spcBef>
                <a:spcPts val="0"/>
              </a:spcBef>
              <a:spcAft>
                <a:spcPts val="0"/>
              </a:spcAft>
              <a:buClr>
                <a:srgbClr val="534239"/>
              </a:buClr>
              <a:buSzPct val="100000"/>
              <a:buFont typeface="Proxima Nova"/>
              <a:buChar char="•"/>
            </a:pPr>
            <a:r>
              <a:rPr lang="en" sz="3600" dirty="0">
                <a:solidFill>
                  <a:srgbClr val="534239"/>
                </a:solidFill>
              </a:rPr>
              <a:t>Identifications are a short paragraph that explains </a:t>
            </a:r>
            <a:r>
              <a:rPr lang="en" sz="3600" dirty="0">
                <a:solidFill>
                  <a:srgbClr val="3366FF"/>
                </a:solidFill>
              </a:rPr>
              <a:t>what a term is </a:t>
            </a:r>
            <a:r>
              <a:rPr lang="en" sz="3600" dirty="0">
                <a:solidFill>
                  <a:srgbClr val="534239"/>
                </a:solidFill>
              </a:rPr>
              <a:t>and </a:t>
            </a:r>
            <a:r>
              <a:rPr lang="en" sz="3600" dirty="0">
                <a:solidFill>
                  <a:srgbClr val="FF0000"/>
                </a:solidFill>
              </a:rPr>
              <a:t>why it is significant</a:t>
            </a:r>
            <a:r>
              <a:rPr lang="en" sz="3600" dirty="0">
                <a:solidFill>
                  <a:srgbClr val="534239"/>
                </a:solidFill>
              </a:rPr>
              <a:t> to the topic of study.</a:t>
            </a:r>
          </a:p>
          <a:p>
            <a:pPr marL="457200" lvl="0" indent="-546100">
              <a:lnSpc>
                <a:spcPct val="100000"/>
              </a:lnSpc>
              <a:spcBef>
                <a:spcPts val="2000"/>
              </a:spcBef>
              <a:spcAft>
                <a:spcPts val="0"/>
              </a:spcAft>
              <a:buClr>
                <a:srgbClr val="534239"/>
              </a:buClr>
              <a:buSzPct val="100000"/>
              <a:buFont typeface="Proxima Nova"/>
              <a:buChar char="•"/>
            </a:pPr>
            <a:r>
              <a:rPr lang="en" sz="3600" dirty="0">
                <a:solidFill>
                  <a:srgbClr val="534239"/>
                </a:solidFill>
              </a:rPr>
              <a:t>Identifications test both your content knowledge and your critical thinking.</a:t>
            </a:r>
          </a:p>
          <a:p>
            <a:pPr lvl="0">
              <a:spcBef>
                <a:spcPts val="0"/>
              </a:spcBef>
              <a:buNone/>
            </a:pPr>
            <a:endParaRPr dirty="0"/>
          </a:p>
        </p:txBody>
      </p:sp>
    </p:spTree>
    <p:extLst>
      <p:ext uri="{BB962C8B-B14F-4D97-AF65-F5344CB8AC3E}">
        <p14:creationId xmlns:p14="http://schemas.microsoft.com/office/powerpoint/2010/main" val="1923537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Propaganda </a:t>
            </a:r>
          </a:p>
        </p:txBody>
      </p:sp>
      <p:sp>
        <p:nvSpPr>
          <p:cNvPr id="3" name="Content Placeholder 2"/>
          <p:cNvSpPr>
            <a:spLocks noGrp="1"/>
          </p:cNvSpPr>
          <p:nvPr>
            <p:ph idx="1"/>
          </p:nvPr>
        </p:nvSpPr>
        <p:spPr>
          <a:xfrm>
            <a:off x="457200" y="1600200"/>
            <a:ext cx="8229600" cy="4831095"/>
          </a:xfrm>
        </p:spPr>
        <p:txBody>
          <a:bodyPr>
            <a:normAutofit fontScale="92500" lnSpcReduction="10000"/>
          </a:bodyPr>
          <a:lstStyle/>
          <a:p>
            <a:pPr marL="0" indent="0">
              <a:buNone/>
            </a:pPr>
            <a:r>
              <a:rPr lang="en-US" dirty="0">
                <a:solidFill>
                  <a:srgbClr val="3366FF"/>
                </a:solidFill>
              </a:rPr>
              <a:t>Propaganda is information that is false or misleading that is spread by a government or organization to help change public opinion to support them.  </a:t>
            </a:r>
            <a:r>
              <a:rPr lang="en-US" dirty="0">
                <a:solidFill>
                  <a:srgbClr val="FF0000"/>
                </a:solidFill>
              </a:rPr>
              <a:t>Propaganda is politically significant because it was used by the fascist governments of Italy and Germany during the interwar period to convince the people to support their authoritarian rulers.  This authoritarian approach in Nazi Germany  created a society that became intolerant of dissent and encouraged anti-Semitism that eventually led to the Holocaust.</a:t>
            </a:r>
            <a:endParaRPr lang="en-US" dirty="0">
              <a:solidFill>
                <a:srgbClr val="3366FF"/>
              </a:solidFill>
            </a:endParaRPr>
          </a:p>
        </p:txBody>
      </p:sp>
    </p:spTree>
    <p:extLst>
      <p:ext uri="{BB962C8B-B14F-4D97-AF65-F5344CB8AC3E}">
        <p14:creationId xmlns:p14="http://schemas.microsoft.com/office/powerpoint/2010/main" val="1926996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Terms to Study</a:t>
            </a:r>
          </a:p>
        </p:txBody>
      </p:sp>
      <p:sp>
        <p:nvSpPr>
          <p:cNvPr id="3" name="Content Placeholder 2"/>
          <p:cNvSpPr>
            <a:spLocks noGrp="1"/>
          </p:cNvSpPr>
          <p:nvPr>
            <p:ph idx="1"/>
          </p:nvPr>
        </p:nvSpPr>
        <p:spPr>
          <a:xfrm>
            <a:off x="457200" y="1178464"/>
            <a:ext cx="8229600" cy="4947700"/>
          </a:xfrm>
        </p:spPr>
        <p:txBody>
          <a:bodyPr>
            <a:normAutofit lnSpcReduction="10000"/>
          </a:bodyPr>
          <a:lstStyle/>
          <a:p>
            <a:r>
              <a:rPr lang="en-US" dirty="0"/>
              <a:t>Fascism</a:t>
            </a:r>
          </a:p>
          <a:p>
            <a:r>
              <a:rPr lang="en-US" dirty="0"/>
              <a:t>Communism</a:t>
            </a:r>
          </a:p>
          <a:p>
            <a:r>
              <a:rPr lang="en-US" dirty="0"/>
              <a:t>Liberalism</a:t>
            </a:r>
          </a:p>
          <a:p>
            <a:r>
              <a:rPr lang="en-US" dirty="0"/>
              <a:t>Treaty of Versailles</a:t>
            </a:r>
          </a:p>
          <a:p>
            <a:r>
              <a:rPr lang="en-US"/>
              <a:t>Anti-Semitism</a:t>
            </a:r>
            <a:endParaRPr lang="en-US" dirty="0"/>
          </a:p>
          <a:p>
            <a:r>
              <a:rPr lang="en-US" dirty="0"/>
              <a:t>Appeasement</a:t>
            </a:r>
          </a:p>
          <a:p>
            <a:r>
              <a:rPr lang="en-US" dirty="0"/>
              <a:t>Berlin Blockade</a:t>
            </a:r>
          </a:p>
          <a:p>
            <a:r>
              <a:rPr lang="en-US" dirty="0"/>
              <a:t>Berlin Wall</a:t>
            </a:r>
          </a:p>
          <a:p>
            <a:r>
              <a:rPr lang="en-US" dirty="0"/>
              <a:t>Mutually Assured Destruction</a:t>
            </a:r>
          </a:p>
          <a:p>
            <a:endParaRPr lang="en-US" dirty="0"/>
          </a:p>
          <a:p>
            <a:endParaRPr lang="en-US" dirty="0"/>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031217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 2: Cause and Effect</a:t>
            </a:r>
          </a:p>
        </p:txBody>
      </p:sp>
      <p:sp>
        <p:nvSpPr>
          <p:cNvPr id="3" name="Text Placeholder 2"/>
          <p:cNvSpPr>
            <a:spLocks noGrp="1"/>
          </p:cNvSpPr>
          <p:nvPr>
            <p:ph type="body" idx="1"/>
          </p:nvPr>
        </p:nvSpPr>
        <p:spPr/>
        <p:txBody>
          <a:bodyPr/>
          <a:lstStyle/>
          <a:p>
            <a:r>
              <a:rPr lang="en-US" dirty="0"/>
              <a:t>This skill ask you to identify key causes and effects of major historical events.  </a:t>
            </a:r>
          </a:p>
          <a:p>
            <a:r>
              <a:rPr lang="en-US" dirty="0"/>
              <a:t>You want try to discuss at least two causes and two effects of each event, all linked to the SPICE elements of Europe.</a:t>
            </a:r>
          </a:p>
        </p:txBody>
      </p:sp>
    </p:spTree>
    <p:extLst>
      <p:ext uri="{BB962C8B-B14F-4D97-AF65-F5344CB8AC3E}">
        <p14:creationId xmlns:p14="http://schemas.microsoft.com/office/powerpoint/2010/main" val="296543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Events to Study</a:t>
            </a:r>
          </a:p>
        </p:txBody>
      </p:sp>
      <p:sp>
        <p:nvSpPr>
          <p:cNvPr id="3" name="Text Placeholder 2"/>
          <p:cNvSpPr>
            <a:spLocks noGrp="1"/>
          </p:cNvSpPr>
          <p:nvPr>
            <p:ph type="body" idx="1"/>
          </p:nvPr>
        </p:nvSpPr>
        <p:spPr/>
        <p:txBody>
          <a:bodyPr/>
          <a:lstStyle/>
          <a:p>
            <a:r>
              <a:rPr lang="en-US" dirty="0"/>
              <a:t>World War II</a:t>
            </a:r>
          </a:p>
          <a:p>
            <a:r>
              <a:rPr lang="en-US" dirty="0"/>
              <a:t>The Holocaust</a:t>
            </a:r>
          </a:p>
          <a:p>
            <a:r>
              <a:rPr lang="en-US" dirty="0"/>
              <a:t>The Cold War</a:t>
            </a:r>
          </a:p>
        </p:txBody>
      </p:sp>
    </p:spTree>
    <p:extLst>
      <p:ext uri="{BB962C8B-B14F-4D97-AF65-F5344CB8AC3E}">
        <p14:creationId xmlns:p14="http://schemas.microsoft.com/office/powerpoint/2010/main" val="1992092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 3: Change and Continuity</a:t>
            </a:r>
          </a:p>
        </p:txBody>
      </p:sp>
      <p:sp>
        <p:nvSpPr>
          <p:cNvPr id="3" name="Text Placeholder 2"/>
          <p:cNvSpPr>
            <a:spLocks noGrp="1"/>
          </p:cNvSpPr>
          <p:nvPr>
            <p:ph type="body" idx="1"/>
          </p:nvPr>
        </p:nvSpPr>
        <p:spPr>
          <a:xfrm>
            <a:off x="311700" y="1536633"/>
            <a:ext cx="8520600" cy="4924492"/>
          </a:xfrm>
        </p:spPr>
        <p:txBody>
          <a:bodyPr>
            <a:normAutofit/>
          </a:bodyPr>
          <a:lstStyle/>
          <a:p>
            <a:r>
              <a:rPr lang="en-US" dirty="0"/>
              <a:t>In this skill you are evaluating historical change over time.  You are going to be asked to evaluate themes in Europe’s History (think SPICE elements) that have changed over time</a:t>
            </a:r>
          </a:p>
          <a:p>
            <a:pPr marL="0" indent="0">
              <a:buNone/>
            </a:pPr>
            <a:endParaRPr lang="en-US" dirty="0"/>
          </a:p>
          <a:p>
            <a:r>
              <a:rPr lang="en-US" dirty="0"/>
              <a:t>Focus on Europe during the Cold War and Europe today.</a:t>
            </a:r>
          </a:p>
        </p:txBody>
      </p:sp>
    </p:spTree>
    <p:extLst>
      <p:ext uri="{BB962C8B-B14F-4D97-AF65-F5344CB8AC3E}">
        <p14:creationId xmlns:p14="http://schemas.microsoft.com/office/powerpoint/2010/main" val="3370823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2988</TotalTime>
  <Words>250</Words>
  <Application>Microsoft Macintosh PowerPoint</Application>
  <PresentationFormat>On-screen Show (4:3)</PresentationFormat>
  <Paragraphs>32</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Proxima Nova</vt:lpstr>
      <vt:lpstr>Office Theme</vt:lpstr>
      <vt:lpstr>Europe Historical Thinking Assessment Review</vt:lpstr>
      <vt:lpstr>Part 1: Identifications</vt:lpstr>
      <vt:lpstr>Example: Propaganda </vt:lpstr>
      <vt:lpstr>Terms to Study</vt:lpstr>
      <vt:lpstr>Part 2: Cause and Effect</vt:lpstr>
      <vt:lpstr>Events to Study</vt:lpstr>
      <vt:lpstr>Part 3: Change and Continuity</vt:lpstr>
    </vt:vector>
  </TitlesOfParts>
  <Company>School District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 Tigard-Tualatin</dc:creator>
  <cp:lastModifiedBy>Stephen Johnson</cp:lastModifiedBy>
  <cp:revision>14</cp:revision>
  <dcterms:created xsi:type="dcterms:W3CDTF">2018-03-15T15:21:41Z</dcterms:created>
  <dcterms:modified xsi:type="dcterms:W3CDTF">2020-03-11T14:04:24Z</dcterms:modified>
</cp:coreProperties>
</file>