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30"/>
  </p:normalViewPr>
  <p:slideViewPr>
    <p:cSldViewPr snapToGrid="0" snapToObjects="1">
      <p:cViewPr varScale="1">
        <p:scale>
          <a:sx n="80" d="100"/>
          <a:sy n="80"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4e61d6bfa6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4e61d6bfa6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e61d6bfa6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e61d6bfa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e61d6bfa6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e61d6bfa6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www.clackamas.edu/academics/departments-programs" TargetMode="External"/><Relationship Id="rId4" Type="http://schemas.openxmlformats.org/officeDocument/2006/relationships/hyperlink" Target="https://www.oit.edu/academics/degrees"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Career and Technical Programs</a:t>
            </a:r>
            <a:endParaRPr/>
          </a:p>
        </p:txBody>
      </p:sp>
      <p:sp>
        <p:nvSpPr>
          <p:cNvPr id="57" name="Google Shape;57;p13"/>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Professional Programs, Apprenticeships, Technical Programs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Career and Technical Programs?</a:t>
            </a:r>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Career and technical programs provide access to the academic and technical training necessary to succeed in future careers. </a:t>
            </a:r>
            <a:endParaRPr/>
          </a:p>
          <a:p>
            <a:pPr marL="457200" lvl="0" indent="-342900" algn="l" rtl="0">
              <a:spcBef>
                <a:spcPts val="0"/>
              </a:spcBef>
              <a:spcAft>
                <a:spcPts val="0"/>
              </a:spcAft>
              <a:buSzPts val="1800"/>
              <a:buChar char="❏"/>
            </a:pPr>
            <a:r>
              <a:rPr lang="en"/>
              <a:t>Are usually more focused on a particular trade than a general education/college environment.</a:t>
            </a:r>
            <a:endParaRPr/>
          </a:p>
          <a:p>
            <a:pPr marL="457200" lvl="0" indent="-342900" algn="l" rtl="0">
              <a:spcBef>
                <a:spcPts val="0"/>
              </a:spcBef>
              <a:spcAft>
                <a:spcPts val="0"/>
              </a:spcAft>
              <a:buSzPts val="1800"/>
              <a:buChar char="❏"/>
            </a:pPr>
            <a:r>
              <a:rPr lang="en"/>
              <a:t>Provide the training to enter a specific field or profession. </a:t>
            </a:r>
            <a:endParaRPr/>
          </a:p>
          <a:p>
            <a:pPr marL="914400" lvl="1" indent="-317500" algn="l" rtl="0">
              <a:spcBef>
                <a:spcPts val="0"/>
              </a:spcBef>
              <a:spcAft>
                <a:spcPts val="0"/>
              </a:spcAft>
              <a:buSzPts val="1400"/>
              <a:buChar char="❏"/>
            </a:pPr>
            <a:r>
              <a:rPr lang="en"/>
              <a:t>Culinary, cosmetology (hair and makeup), nursing, electrician’s training, mechanic’s school, etc.</a:t>
            </a:r>
            <a:endParaRPr/>
          </a:p>
          <a:p>
            <a:pPr marL="457200" lvl="0" indent="-342900" algn="l" rtl="0">
              <a:spcBef>
                <a:spcPts val="0"/>
              </a:spcBef>
              <a:spcAft>
                <a:spcPts val="0"/>
              </a:spcAft>
              <a:buSzPts val="1800"/>
              <a:buChar char="❏"/>
            </a:pPr>
            <a:r>
              <a:rPr lang="en"/>
              <a:t>Can be a good option for students who want to pursue goals outside the traditional academic environment, know what they want to do, and/or (often) enjoy working more with your hands or completing more concrete tasks. </a:t>
            </a:r>
            <a:endParaRPr/>
          </a:p>
          <a:p>
            <a:pPr marL="457200" lvl="0" indent="-342900" algn="l" rtl="0">
              <a:spcBef>
                <a:spcPts val="0"/>
              </a:spcBef>
              <a:spcAft>
                <a:spcPts val="0"/>
              </a:spcAft>
              <a:buSzPts val="1800"/>
              <a:buChar char="❏"/>
            </a:pPr>
            <a:r>
              <a:rPr lang="en"/>
              <a:t>Many of these jobs pay very competitive salaries! </a:t>
            </a:r>
            <a:endParaRPr/>
          </a:p>
          <a:p>
            <a:pPr marL="914400" lvl="1" indent="-317500" algn="l" rtl="0">
              <a:spcBef>
                <a:spcPts val="0"/>
              </a:spcBef>
              <a:spcAft>
                <a:spcPts val="0"/>
              </a:spcAft>
              <a:buSzPts val="1400"/>
              <a:buChar char="❏"/>
            </a:pPr>
            <a:r>
              <a:rPr lang="en"/>
              <a:t>As with most things, this is not true across the board. Do your homework and make sure you are making a solid decision you are comfortable with.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some things I need to know? </a:t>
            </a:r>
            <a:endParaRPr/>
          </a:p>
        </p:txBody>
      </p:sp>
      <p:sp>
        <p:nvSpPr>
          <p:cNvPr id="69" name="Google Shape;69;p15"/>
          <p:cNvSpPr txBox="1">
            <a:spLocks noGrp="1"/>
          </p:cNvSpPr>
          <p:nvPr>
            <p:ph type="body" idx="1"/>
          </p:nvPr>
        </p:nvSpPr>
        <p:spPr>
          <a:xfrm>
            <a:off x="311700" y="619075"/>
            <a:ext cx="8520600" cy="34164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AutoNum type="arabicPeriod"/>
            </a:pPr>
            <a:r>
              <a:rPr lang="en" sz="1500"/>
              <a:t>Be careful. Many career/tech programs are operated through for-profit schools and are not as closely regulated or subject to the same rules as traditional colleges. </a:t>
            </a:r>
            <a:endParaRPr sz="1500"/>
          </a:p>
          <a:p>
            <a:pPr marL="457200" lvl="0" indent="-323850" algn="l" rtl="0">
              <a:spcBef>
                <a:spcPts val="0"/>
              </a:spcBef>
              <a:spcAft>
                <a:spcPts val="0"/>
              </a:spcAft>
              <a:buSzPts val="1500"/>
              <a:buAutoNum type="arabicPeriod"/>
            </a:pPr>
            <a:r>
              <a:rPr lang="en" sz="1500"/>
              <a:t>Be very aware of costs. Sometimes, these programs require you to take out private loans to pay for tuition and materials. Private loans have very different terms than other educational loans. </a:t>
            </a:r>
            <a:endParaRPr sz="1500"/>
          </a:p>
          <a:p>
            <a:pPr marL="457200" lvl="0" indent="-323850" algn="l" rtl="0">
              <a:spcBef>
                <a:spcPts val="0"/>
              </a:spcBef>
              <a:spcAft>
                <a:spcPts val="0"/>
              </a:spcAft>
              <a:buSzPts val="1500"/>
              <a:buAutoNum type="arabicPeriod"/>
            </a:pPr>
            <a:r>
              <a:rPr lang="en" sz="1500"/>
              <a:t>Do your research. </a:t>
            </a:r>
            <a:endParaRPr sz="1500"/>
          </a:p>
          <a:p>
            <a:pPr marL="914400" lvl="1" indent="-304800" algn="l" rtl="0">
              <a:spcBef>
                <a:spcPts val="0"/>
              </a:spcBef>
              <a:spcAft>
                <a:spcPts val="0"/>
              </a:spcAft>
              <a:buSzPts val="1200"/>
              <a:buAutoNum type="alphaLcPeriod"/>
            </a:pPr>
            <a:r>
              <a:rPr lang="en" sz="1200"/>
              <a:t>Find a reputable program that has proven results. Do your homework and make sure that you know the accuracy of their job placement statistics. Try and find other people who have gone through the program - do not trust the school’s promotional materials alone. Just like traditional colleges, they want to recruit students and so will sometimes “spin” their statistics to present them in the best light. </a:t>
            </a:r>
            <a:endParaRPr sz="1200"/>
          </a:p>
          <a:p>
            <a:pPr marL="914400" lvl="1" indent="-304800" algn="l" rtl="0">
              <a:spcBef>
                <a:spcPts val="0"/>
              </a:spcBef>
              <a:spcAft>
                <a:spcPts val="0"/>
              </a:spcAft>
              <a:buSzPts val="1200"/>
              <a:buAutoNum type="alphaLcPeriod"/>
            </a:pPr>
            <a:r>
              <a:rPr lang="en" sz="1200"/>
              <a:t>Be aware of how the program works. How long will it take to complete? Will your credits transfer if you have to move midway through the program or have to take a break? (Often, they will not with for-profit institutions, which can cause issues.) How long do you have to complete the program once you start? Remember, real life happens and is not always predictable. </a:t>
            </a:r>
            <a:endParaRPr sz="1200"/>
          </a:p>
          <a:p>
            <a:pPr marL="457200" lvl="0" indent="-323850" algn="l" rtl="0">
              <a:spcBef>
                <a:spcPts val="0"/>
              </a:spcBef>
              <a:spcAft>
                <a:spcPts val="0"/>
              </a:spcAft>
              <a:buSzPts val="1500"/>
              <a:buAutoNum type="arabicPeriod"/>
            </a:pPr>
            <a:r>
              <a:rPr lang="en" sz="1500"/>
              <a:t>All of that being said, quality career and technical programs can be a great way to get the training you need to start a productive career where you will be capable of supporting yourself for years to come. Many of the skills they offer are in high demand and few applicants are available, making you an attractive potential employee. </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Where can I enter a career/tech program? </a:t>
            </a:r>
            <a:endParaRPr/>
          </a:p>
        </p:txBody>
      </p:sp>
      <p:sp>
        <p:nvSpPr>
          <p:cNvPr id="75" name="Google Shape;75;p16"/>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Many community colleges offer these programs</a:t>
            </a:r>
            <a:endParaRPr/>
          </a:p>
          <a:p>
            <a:pPr marL="914400" lvl="1" indent="-317500" algn="l" rtl="0">
              <a:spcBef>
                <a:spcPts val="0"/>
              </a:spcBef>
              <a:spcAft>
                <a:spcPts val="0"/>
              </a:spcAft>
              <a:buSzPts val="1400"/>
              <a:buChar char="❏"/>
            </a:pPr>
            <a:r>
              <a:rPr lang="en"/>
              <a:t>Good news: these credits often transfer if necessary! </a:t>
            </a:r>
            <a:endParaRPr/>
          </a:p>
          <a:p>
            <a:pPr marL="914400" lvl="1" indent="-317500" algn="l" rtl="0">
              <a:spcBef>
                <a:spcPts val="0"/>
              </a:spcBef>
              <a:spcAft>
                <a:spcPts val="0"/>
              </a:spcAft>
              <a:buSzPts val="1400"/>
              <a:buChar char="❏"/>
            </a:pPr>
            <a:r>
              <a:rPr lang="en" u="sng">
                <a:solidFill>
                  <a:schemeClr val="hlink"/>
                </a:solidFill>
                <a:hlinkClick r:id="rId3"/>
              </a:rPr>
              <a:t>Clackamas Community College</a:t>
            </a:r>
            <a:r>
              <a:rPr lang="en"/>
              <a:t> has welding, automotive, health care, manufacturing, and computer science programs, among others. </a:t>
            </a:r>
            <a:endParaRPr/>
          </a:p>
          <a:p>
            <a:pPr marL="914400" lvl="1" indent="-317500" algn="l" rtl="0">
              <a:spcBef>
                <a:spcPts val="0"/>
              </a:spcBef>
              <a:spcAft>
                <a:spcPts val="0"/>
              </a:spcAft>
              <a:buSzPts val="1400"/>
              <a:buChar char="❏"/>
            </a:pPr>
            <a:r>
              <a:rPr lang="en"/>
              <a:t>Portland Community College has culinary, automotive, </a:t>
            </a:r>
            <a:endParaRPr/>
          </a:p>
          <a:p>
            <a:pPr marL="457200" lvl="0" indent="-342900" algn="l" rtl="0">
              <a:spcBef>
                <a:spcPts val="0"/>
              </a:spcBef>
              <a:spcAft>
                <a:spcPts val="0"/>
              </a:spcAft>
              <a:buSzPts val="1800"/>
              <a:buChar char="❏"/>
            </a:pPr>
            <a:r>
              <a:rPr lang="en"/>
              <a:t>Some state schools (Oregon Institute of Technology)</a:t>
            </a:r>
            <a:endParaRPr/>
          </a:p>
          <a:p>
            <a:pPr marL="914400" lvl="1" indent="-317500" algn="l" rtl="0">
              <a:spcBef>
                <a:spcPts val="0"/>
              </a:spcBef>
              <a:spcAft>
                <a:spcPts val="0"/>
              </a:spcAft>
              <a:buSzPts val="1400"/>
              <a:buChar char="❏"/>
            </a:pPr>
            <a:r>
              <a:rPr lang="en"/>
              <a:t>OIT offers a </a:t>
            </a:r>
            <a:r>
              <a:rPr lang="en" u="sng">
                <a:solidFill>
                  <a:schemeClr val="hlink"/>
                </a:solidFill>
                <a:hlinkClick r:id="rId4"/>
              </a:rPr>
              <a:t>number of health and technology-related degrees</a:t>
            </a:r>
            <a:r>
              <a:rPr lang="en"/>
              <a:t> </a:t>
            </a:r>
            <a:endParaRPr/>
          </a:p>
          <a:p>
            <a:pPr marL="457200" lvl="0" indent="-342900" algn="l" rtl="0">
              <a:spcBef>
                <a:spcPts val="0"/>
              </a:spcBef>
              <a:spcAft>
                <a:spcPts val="0"/>
              </a:spcAft>
              <a:buSzPts val="1800"/>
              <a:buChar char="❏"/>
            </a:pPr>
            <a:r>
              <a:rPr lang="en"/>
              <a:t>For-profit institutions</a:t>
            </a:r>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520</Words>
  <Application>Microsoft Macintosh PowerPoint</Application>
  <PresentationFormat>On-screen Show (16:9)</PresentationFormat>
  <Paragraphs>25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Proxima Nova</vt:lpstr>
      <vt:lpstr>Arial</vt:lpstr>
      <vt:lpstr>Alfa Slab One</vt:lpstr>
      <vt:lpstr>Gameday</vt:lpstr>
      <vt:lpstr>Career and Technical Programs</vt:lpstr>
      <vt:lpstr>What are Career and Technical Programs?</vt:lpstr>
      <vt:lpstr>What are some things I need to know? </vt:lpstr>
      <vt:lpstr>Where can I enter a career/tech program? </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and Technical Programs</dc:title>
  <cp:lastModifiedBy>Microsoft Office User</cp:lastModifiedBy>
  <cp:revision>1</cp:revision>
  <dcterms:modified xsi:type="dcterms:W3CDTF">2019-01-25T18:48:30Z</dcterms:modified>
</cp:coreProperties>
</file>