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120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3658327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485875" y="264475"/>
            <a:ext cx="8183700" cy="1473600"/>
          </a:xfrm>
          <a:prstGeom prst="rect">
            <a:avLst/>
          </a:prstGeom>
        </p:spPr>
        <p:txBody>
          <a:bodyPr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Shape 13"/>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49" name="Shape 49"/>
          <p:cNvSpPr txBox="1">
            <a:spLocks noGrp="1"/>
          </p:cNvSpPr>
          <p:nvPr>
            <p:ph type="title"/>
          </p:nvPr>
        </p:nvSpPr>
        <p:spPr>
          <a:xfrm>
            <a:off x="311700" y="743001"/>
            <a:ext cx="8520600" cy="2006400"/>
          </a:xfrm>
          <a:prstGeom prst="rect">
            <a:avLst/>
          </a:prstGeom>
        </p:spPr>
        <p:txBody>
          <a:bodyPr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2"/>
            <a:ext cx="8520600" cy="1300800"/>
          </a:xfrm>
          <a:prstGeom prst="rect">
            <a:avLst/>
          </a:prstGeom>
        </p:spPr>
        <p:txBody>
          <a:bodyPr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wrap="square" lIns="91425" tIns="91425" rIns="91425" bIns="91425" anchor="ctr" anchorCtr="0">
            <a:noAutofit/>
          </a:bodyPr>
          <a:lstStyle/>
          <a:p>
            <a:pPr marL="0" lvl="0" indent="0">
              <a:spcBef>
                <a:spcPts val="0"/>
              </a:spcBef>
              <a:spcAft>
                <a:spcPts val="0"/>
              </a:spcAft>
              <a:buNone/>
            </a:pPr>
            <a:endParaRPr/>
          </a:p>
        </p:txBody>
      </p:sp>
      <p:sp>
        <p:nvSpPr>
          <p:cNvPr id="16" name="Shape 16"/>
          <p:cNvSpPr txBox="1">
            <a:spLocks noGrp="1"/>
          </p:cNvSpPr>
          <p:nvPr>
            <p:ph type="title"/>
          </p:nvPr>
        </p:nvSpPr>
        <p:spPr>
          <a:xfrm>
            <a:off x="485875" y="1714500"/>
            <a:ext cx="8183700" cy="785700"/>
          </a:xfrm>
          <a:prstGeom prst="rect">
            <a:avLst/>
          </a:prstGeom>
        </p:spPr>
        <p:txBody>
          <a:bodyPr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Shape 17"/>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Shape 21"/>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Shape 36"/>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wrap="square" lIns="91425" tIns="91425" rIns="91425" bIns="91425" anchor="ctr" anchorCtr="0">
            <a:noAutofit/>
          </a:bodyPr>
          <a:lstStyle/>
          <a:p>
            <a:pPr marL="0" lvl="0" indent="0">
              <a:spcBef>
                <a:spcPts val="0"/>
              </a:spcBef>
              <a:spcAft>
                <a:spcPts val="0"/>
              </a:spcAft>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Shape 41"/>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Shape 43"/>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Shape 46"/>
          <p:cNvSpPr txBox="1">
            <a:spLocks noGrp="1"/>
          </p:cNvSpPr>
          <p:nvPr>
            <p:ph type="sldNum" idx="12"/>
          </p:nvPr>
        </p:nvSpPr>
        <p:spPr>
          <a:xfrm>
            <a:off x="8497999" y="4688759"/>
            <a:ext cx="548700" cy="393600"/>
          </a:xfrm>
          <a:prstGeom prst="rect">
            <a:avLst/>
          </a:prstGeom>
        </p:spPr>
        <p:txBody>
          <a:bodyPr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lt2"/>
                </a:solidFill>
                <a:latin typeface="Source Sans Pro"/>
                <a:ea typeface="Source Sans Pro"/>
                <a:cs typeface="Source Sans Pro"/>
                <a:sym typeface="Source Sans Pro"/>
              </a:rPr>
              <a:t>‹#›</a:t>
            </a:fld>
            <a:endParaRPr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wrap="square" lIns="91425" tIns="91425" rIns="91425" bIns="91425" anchor="b" anchorCtr="0">
            <a:noAutofit/>
          </a:bodyPr>
          <a:lstStyle/>
          <a:p>
            <a:pPr marL="0" lvl="0" indent="0">
              <a:spcBef>
                <a:spcPts val="0"/>
              </a:spcBef>
              <a:spcAft>
                <a:spcPts val="0"/>
              </a:spcAft>
              <a:buNone/>
            </a:pPr>
            <a:r>
              <a:rPr lang="en"/>
              <a:t>Elements of an Argumentative Thesis</a:t>
            </a:r>
            <a:endParaRPr/>
          </a:p>
        </p:txBody>
      </p:sp>
      <p:sp>
        <p:nvSpPr>
          <p:cNvPr id="59" name="Shape 59"/>
          <p:cNvSpPr txBox="1">
            <a:spLocks noGrp="1"/>
          </p:cNvSpPr>
          <p:nvPr>
            <p:ph type="subTitle" idx="1"/>
          </p:nvPr>
        </p:nvSpPr>
        <p:spPr>
          <a:xfrm>
            <a:off x="485875" y="1738075"/>
            <a:ext cx="8183700" cy="8610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623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Elements of a Thesis</a:t>
            </a:r>
            <a:endParaRPr/>
          </a:p>
        </p:txBody>
      </p:sp>
      <p:sp>
        <p:nvSpPr>
          <p:cNvPr id="65" name="Shape 6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81000" rtl="0">
              <a:spcBef>
                <a:spcPts val="0"/>
              </a:spcBef>
              <a:spcAft>
                <a:spcPts val="0"/>
              </a:spcAft>
              <a:buSzPts val="2400"/>
              <a:buChar char="●"/>
            </a:pPr>
            <a:r>
              <a:rPr lang="en" sz="2400"/>
              <a:t>Thesis: A statements that presents the main claim that you are working to prove.</a:t>
            </a:r>
            <a:endParaRPr sz="2400"/>
          </a:p>
          <a:p>
            <a:pPr marL="457200" lvl="0" indent="-381000" rtl="0">
              <a:spcBef>
                <a:spcPts val="0"/>
              </a:spcBef>
              <a:spcAft>
                <a:spcPts val="0"/>
              </a:spcAft>
              <a:buSzPts val="2400"/>
              <a:buChar char="●"/>
            </a:pPr>
            <a:r>
              <a:rPr lang="en" sz="2400"/>
              <a:t>Effective thesis statements are:</a:t>
            </a:r>
            <a:endParaRPr sz="2400"/>
          </a:p>
          <a:p>
            <a:pPr marL="914400" lvl="1" indent="-342900" rtl="0">
              <a:spcBef>
                <a:spcPts val="0"/>
              </a:spcBef>
              <a:spcAft>
                <a:spcPts val="0"/>
              </a:spcAft>
              <a:buSzPts val="1800"/>
              <a:buChar char="○"/>
            </a:pPr>
            <a:r>
              <a:rPr lang="en" sz="1800"/>
              <a:t>Clearly stated</a:t>
            </a:r>
            <a:endParaRPr sz="1800"/>
          </a:p>
          <a:p>
            <a:pPr marL="914400" lvl="1" indent="-342900" rtl="0">
              <a:spcBef>
                <a:spcPts val="0"/>
              </a:spcBef>
              <a:spcAft>
                <a:spcPts val="0"/>
              </a:spcAft>
              <a:buSzPts val="1800"/>
              <a:buChar char="○"/>
            </a:pPr>
            <a:r>
              <a:rPr lang="en" sz="1800"/>
              <a:t>Focused and narrow</a:t>
            </a:r>
            <a:endParaRPr sz="1800"/>
          </a:p>
          <a:p>
            <a:pPr marL="914400" lvl="1" indent="-342900" rtl="0">
              <a:spcBef>
                <a:spcPts val="0"/>
              </a:spcBef>
              <a:spcAft>
                <a:spcPts val="0"/>
              </a:spcAft>
              <a:buSzPts val="1800"/>
              <a:buChar char="○"/>
            </a:pPr>
            <a:r>
              <a:rPr lang="en" sz="1800"/>
              <a:t>Debatable</a:t>
            </a:r>
            <a:endParaRPr sz="1800"/>
          </a:p>
          <a:p>
            <a:pPr marL="914400" lvl="1" indent="-342900">
              <a:spcBef>
                <a:spcPts val="0"/>
              </a:spcBef>
              <a:spcAft>
                <a:spcPts val="0"/>
              </a:spcAft>
              <a:buSzPts val="1800"/>
              <a:buChar char="○"/>
            </a:pPr>
            <a:r>
              <a:rPr lang="en" sz="1800"/>
              <a:t>Supported by evidence</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623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Clearly Stated</a:t>
            </a:r>
            <a:endParaRPr/>
          </a:p>
        </p:txBody>
      </p:sp>
      <p:sp>
        <p:nvSpPr>
          <p:cNvPr id="71" name="Shape 7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81000" rtl="0">
              <a:spcBef>
                <a:spcPts val="0"/>
              </a:spcBef>
              <a:spcAft>
                <a:spcPts val="0"/>
              </a:spcAft>
              <a:buSzPts val="2400"/>
              <a:buChar char="●"/>
            </a:pPr>
            <a:r>
              <a:rPr lang="en" sz="2400"/>
              <a:t>Generally, your thesis is the last sentence of the introductory paragraph.</a:t>
            </a:r>
            <a:endParaRPr sz="2400"/>
          </a:p>
          <a:p>
            <a:pPr marL="457200" lvl="0" indent="-381000" rtl="0">
              <a:spcBef>
                <a:spcPts val="0"/>
              </a:spcBef>
              <a:spcAft>
                <a:spcPts val="0"/>
              </a:spcAft>
              <a:buSzPts val="2400"/>
              <a:buChar char="●"/>
            </a:pPr>
            <a:r>
              <a:rPr lang="en" sz="2400"/>
              <a:t>Your thesis should directly answer the prompt of questions you are trying to answer.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623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Focused and Narrow</a:t>
            </a:r>
            <a:endParaRPr/>
          </a:p>
        </p:txBody>
      </p:sp>
      <p:sp>
        <p:nvSpPr>
          <p:cNvPr id="77" name="Shape 7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68300" rtl="0">
              <a:spcBef>
                <a:spcPts val="0"/>
              </a:spcBef>
              <a:spcAft>
                <a:spcPts val="0"/>
              </a:spcAft>
              <a:buSzPts val="2200"/>
              <a:buChar char="●"/>
            </a:pPr>
            <a:r>
              <a:rPr lang="en" sz="2200"/>
              <a:t>Your thesis must be focused on not just your topic, but what you hope to prove about your topic. </a:t>
            </a:r>
            <a:endParaRPr sz="2200"/>
          </a:p>
          <a:p>
            <a:pPr marL="457200" lvl="0" indent="-368300" rtl="0">
              <a:spcBef>
                <a:spcPts val="0"/>
              </a:spcBef>
              <a:spcAft>
                <a:spcPts val="0"/>
              </a:spcAft>
              <a:buClr>
                <a:srgbClr val="FF0000"/>
              </a:buClr>
              <a:buSzPts val="2200"/>
              <a:buChar char="●"/>
            </a:pPr>
            <a:r>
              <a:rPr lang="en" sz="2200">
                <a:solidFill>
                  <a:srgbClr val="FF0000"/>
                </a:solidFill>
              </a:rPr>
              <a:t>Unfocused: Pollution is a problem in today’s society. </a:t>
            </a:r>
            <a:endParaRPr sz="2200">
              <a:solidFill>
                <a:srgbClr val="FF0000"/>
              </a:solidFill>
            </a:endParaRPr>
          </a:p>
          <a:p>
            <a:pPr marL="457200" lvl="0" indent="-368300" rtl="0">
              <a:spcBef>
                <a:spcPts val="0"/>
              </a:spcBef>
              <a:spcAft>
                <a:spcPts val="0"/>
              </a:spcAft>
              <a:buClr>
                <a:srgbClr val="00FF00"/>
              </a:buClr>
              <a:buSzPts val="2200"/>
              <a:buChar char="●"/>
            </a:pPr>
            <a:r>
              <a:rPr lang="en" sz="2200">
                <a:solidFill>
                  <a:srgbClr val="00FF00"/>
                </a:solidFill>
              </a:rPr>
              <a:t>Focused and Narrow: Pollution in the United States threatens the long-term health of our citizens and environment. </a:t>
            </a:r>
            <a:endParaRPr sz="2200">
              <a:solidFill>
                <a:srgbClr val="00FF00"/>
              </a:solidFill>
            </a:endParaRPr>
          </a:p>
          <a:p>
            <a:pPr marL="457200" lvl="0" indent="-368300" rtl="0">
              <a:spcBef>
                <a:spcPts val="0"/>
              </a:spcBef>
              <a:spcAft>
                <a:spcPts val="0"/>
              </a:spcAft>
              <a:buClr>
                <a:srgbClr val="FF0000"/>
              </a:buClr>
              <a:buSzPts val="2200"/>
              <a:buChar char="●"/>
            </a:pPr>
            <a:r>
              <a:rPr lang="en" sz="2200">
                <a:solidFill>
                  <a:srgbClr val="FF0000"/>
                </a:solidFill>
              </a:rPr>
              <a:t>Unfocused: Capitalism is the best economic system. </a:t>
            </a:r>
            <a:endParaRPr sz="2200">
              <a:solidFill>
                <a:srgbClr val="FF0000"/>
              </a:solidFill>
            </a:endParaRPr>
          </a:p>
          <a:p>
            <a:pPr marL="457200" lvl="0" indent="-368300" rtl="0">
              <a:spcBef>
                <a:spcPts val="0"/>
              </a:spcBef>
              <a:spcAft>
                <a:spcPts val="0"/>
              </a:spcAft>
              <a:buClr>
                <a:srgbClr val="00FF00"/>
              </a:buClr>
              <a:buSzPts val="2200"/>
              <a:buChar char="●"/>
            </a:pPr>
            <a:r>
              <a:rPr lang="en" sz="2200">
                <a:solidFill>
                  <a:srgbClr val="00FF00"/>
                </a:solidFill>
              </a:rPr>
              <a:t>Focused and Narrow: As recent developments in technology have shown, capitalism strengthens the United States’ economy by creating an environment which fosters innovation. </a:t>
            </a:r>
            <a:endParaRPr sz="2200">
              <a:solidFill>
                <a:srgbClr val="00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623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Debatable</a:t>
            </a:r>
            <a:endParaRPr/>
          </a:p>
        </p:txBody>
      </p:sp>
      <p:sp>
        <p:nvSpPr>
          <p:cNvPr id="83" name="Shape 8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68300" rtl="0">
              <a:spcBef>
                <a:spcPts val="0"/>
              </a:spcBef>
              <a:spcAft>
                <a:spcPts val="0"/>
              </a:spcAft>
              <a:buSzPts val="2200"/>
              <a:buChar char="●"/>
            </a:pPr>
            <a:r>
              <a:rPr lang="en" sz="2200"/>
              <a:t>Your thesis must be debatable...someone should be able to disagree with your statement. </a:t>
            </a:r>
            <a:endParaRPr sz="2200"/>
          </a:p>
          <a:p>
            <a:pPr marL="457200" lvl="0" indent="-368300" rtl="0">
              <a:spcBef>
                <a:spcPts val="0"/>
              </a:spcBef>
              <a:spcAft>
                <a:spcPts val="0"/>
              </a:spcAft>
              <a:buClr>
                <a:srgbClr val="FF0000"/>
              </a:buClr>
              <a:buSzPts val="2200"/>
              <a:buChar char="●"/>
            </a:pPr>
            <a:r>
              <a:rPr lang="en" sz="2200">
                <a:solidFill>
                  <a:srgbClr val="FF0000"/>
                </a:solidFill>
              </a:rPr>
              <a:t>Not Debatable: Pollution is worse in major cities in our country. </a:t>
            </a:r>
            <a:endParaRPr sz="2200">
              <a:solidFill>
                <a:srgbClr val="FF0000"/>
              </a:solidFill>
            </a:endParaRPr>
          </a:p>
          <a:p>
            <a:pPr marL="457200" lvl="0" indent="-368300" rtl="0">
              <a:spcBef>
                <a:spcPts val="0"/>
              </a:spcBef>
              <a:spcAft>
                <a:spcPts val="0"/>
              </a:spcAft>
              <a:buClr>
                <a:srgbClr val="00FF00"/>
              </a:buClr>
              <a:buSzPts val="2200"/>
              <a:buChar char="●"/>
            </a:pPr>
            <a:r>
              <a:rPr lang="en" sz="2200">
                <a:solidFill>
                  <a:srgbClr val="00FF00"/>
                </a:solidFill>
              </a:rPr>
              <a:t>Debatable: Large cities such as New York and Los Angeles must take the lead on pollution control in order to protect the health of their citizens. </a:t>
            </a:r>
            <a:endParaRPr sz="2200">
              <a:solidFill>
                <a:srgbClr val="00FF00"/>
              </a:solidFill>
            </a:endParaRPr>
          </a:p>
          <a:p>
            <a:pPr marL="457200" lvl="0" indent="-368300">
              <a:spcBef>
                <a:spcPts val="0"/>
              </a:spcBef>
              <a:spcAft>
                <a:spcPts val="0"/>
              </a:spcAft>
              <a:buClr>
                <a:srgbClr val="FF0000"/>
              </a:buClr>
              <a:buSzPts val="2200"/>
              <a:buChar char="●"/>
            </a:pPr>
            <a:r>
              <a:rPr lang="en" sz="2200">
                <a:solidFill>
                  <a:srgbClr val="FF0000"/>
                </a:solidFill>
              </a:rPr>
              <a:t>Not Debatable: Cell phones are a distraction to drivers. </a:t>
            </a:r>
            <a:endParaRPr sz="22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623400"/>
          </a:xfrm>
          <a:prstGeom prst="rect">
            <a:avLst/>
          </a:prstGeom>
        </p:spPr>
        <p:txBody>
          <a:bodyPr wrap="square" lIns="91425" tIns="91425" rIns="91425" bIns="91425" anchor="t" anchorCtr="0">
            <a:noAutofit/>
          </a:bodyPr>
          <a:lstStyle/>
          <a:p>
            <a:pPr marL="0" lvl="0" indent="0">
              <a:spcBef>
                <a:spcPts val="0"/>
              </a:spcBef>
              <a:spcAft>
                <a:spcPts val="0"/>
              </a:spcAft>
              <a:buNone/>
            </a:pPr>
            <a:r>
              <a:rPr lang="en"/>
              <a:t>Supported by Evidence</a:t>
            </a:r>
            <a:endParaRPr/>
          </a:p>
        </p:txBody>
      </p:sp>
      <p:sp>
        <p:nvSpPr>
          <p:cNvPr id="89" name="Shape 8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You must have evidence that supports your claim. </a:t>
            </a:r>
            <a:endParaRPr/>
          </a:p>
          <a:p>
            <a:pPr marL="457200" lvl="0" indent="-342900" rtl="0">
              <a:spcBef>
                <a:spcPts val="0"/>
              </a:spcBef>
              <a:spcAft>
                <a:spcPts val="0"/>
              </a:spcAft>
              <a:buClr>
                <a:srgbClr val="FF0000"/>
              </a:buClr>
              <a:buSzPts val="1800"/>
              <a:buChar char="●"/>
            </a:pPr>
            <a:r>
              <a:rPr lang="en">
                <a:solidFill>
                  <a:srgbClr val="FF0000"/>
                </a:solidFill>
              </a:rPr>
              <a:t>No Evidence: Climate change is having an impact around the globe. </a:t>
            </a:r>
            <a:endParaRPr>
              <a:solidFill>
                <a:srgbClr val="FF0000"/>
              </a:solidFill>
            </a:endParaRPr>
          </a:p>
          <a:p>
            <a:pPr marL="457200" lvl="0" indent="-342900" rtl="0">
              <a:spcBef>
                <a:spcPts val="0"/>
              </a:spcBef>
              <a:spcAft>
                <a:spcPts val="0"/>
              </a:spcAft>
              <a:buClr>
                <a:srgbClr val="00FF00"/>
              </a:buClr>
              <a:buSzPts val="1800"/>
              <a:buChar char="●"/>
            </a:pPr>
            <a:r>
              <a:rPr lang="en">
                <a:solidFill>
                  <a:srgbClr val="00FF00"/>
                </a:solidFill>
              </a:rPr>
              <a:t>Evidence: The examples of droughts in Madagascar and the disappearance of islands in the Indian Ocean due to rising sea levels have created an international crisis that must be addressed by all governments. </a:t>
            </a:r>
            <a:endParaRPr>
              <a:solidFill>
                <a:srgbClr val="00FF00"/>
              </a:solidFill>
            </a:endParaRPr>
          </a:p>
          <a:p>
            <a:pPr marL="457200" lvl="0" indent="-342900">
              <a:spcBef>
                <a:spcPts val="0"/>
              </a:spcBef>
              <a:spcAft>
                <a:spcPts val="0"/>
              </a:spcAft>
              <a:buClr>
                <a:srgbClr val="FF0000"/>
              </a:buClr>
              <a:buSzPts val="1800"/>
              <a:buChar char="●"/>
            </a:pPr>
            <a:r>
              <a:rPr lang="en">
                <a:solidFill>
                  <a:srgbClr val="FF0000"/>
                </a:solidFill>
              </a:rPr>
              <a:t>No Evidence: Cell phones are a distraction to drivers. </a:t>
            </a:r>
            <a:endParaRPr>
              <a:solidFill>
                <a:srgbClr val="FF0000"/>
              </a:solidFill>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Macintosh PowerPoint</Application>
  <PresentationFormat>On-screen Show (16:9)</PresentationFormat>
  <Paragraphs>27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Raleway</vt:lpstr>
      <vt:lpstr>Source Sans Pro</vt:lpstr>
      <vt:lpstr>Plum</vt:lpstr>
      <vt:lpstr>Elements of an Argumentative Thesis</vt:lpstr>
      <vt:lpstr>Elements of a Thesis</vt:lpstr>
      <vt:lpstr>Clearly Stated</vt:lpstr>
      <vt:lpstr>Focused and Narrow</vt:lpstr>
      <vt:lpstr>Debatable</vt:lpstr>
      <vt:lpstr>Supported by Evidence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an Argumentative Thesis</dc:title>
  <cp:lastModifiedBy>Teacher Tigard-Tualatin</cp:lastModifiedBy>
  <cp:revision>1</cp:revision>
  <dcterms:modified xsi:type="dcterms:W3CDTF">2018-01-11T15:07:18Z</dcterms:modified>
</cp:coreProperties>
</file>