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8" r:id="rId3"/>
    <p:sldId id="259" r:id="rId4"/>
    <p:sldId id="261" r:id="rId5"/>
    <p:sldId id="260"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4"/>
    <p:restoredTop sz="93072"/>
  </p:normalViewPr>
  <p:slideViewPr>
    <p:cSldViewPr snapToGrid="0" snapToObjects="1">
      <p:cViewPr varScale="1">
        <p:scale>
          <a:sx n="107" d="100"/>
          <a:sy n="107" d="100"/>
        </p:scale>
        <p:origin x="1560"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4F251D-1714-2E45-BCD3-9C5A3CA94369}" type="datetimeFigureOut">
              <a:rPr lang="en-US" smtClean="0"/>
              <a:t>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C9CDC1-754D-E041-A6DF-A56601D697E5}" type="slidenum">
              <a:rPr lang="en-US" smtClean="0"/>
              <a:t>‹#›</a:t>
            </a:fld>
            <a:endParaRPr lang="en-US"/>
          </a:p>
        </p:txBody>
      </p:sp>
    </p:spTree>
    <p:extLst>
      <p:ext uri="{BB962C8B-B14F-4D97-AF65-F5344CB8AC3E}">
        <p14:creationId xmlns:p14="http://schemas.microsoft.com/office/powerpoint/2010/main" val="73732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D157-5C8C-FD4D-907C-7FF4256F3041}" type="datetimeFigureOut">
              <a:rPr lang="en-US" smtClean="0"/>
              <a:t>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E2BB69-3FE4-0343-A570-816FCA2FC6EB}" type="slidenum">
              <a:rPr lang="en-US" smtClean="0"/>
              <a:t>‹#›</a:t>
            </a:fld>
            <a:endParaRPr lang="en-US"/>
          </a:p>
        </p:txBody>
      </p:sp>
    </p:spTree>
    <p:extLst>
      <p:ext uri="{BB962C8B-B14F-4D97-AF65-F5344CB8AC3E}">
        <p14:creationId xmlns:p14="http://schemas.microsoft.com/office/powerpoint/2010/main" val="7686015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1B72A9-9E4D-4341-9CD2-6057D0B5C1B9}" type="datetimeFigureOut">
              <a:rPr lang="en-US" smtClean="0"/>
              <a:t>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412553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B72A9-9E4D-4341-9CD2-6057D0B5C1B9}" type="datetimeFigureOut">
              <a:rPr lang="en-US" smtClean="0"/>
              <a:t>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204886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B72A9-9E4D-4341-9CD2-6057D0B5C1B9}" type="datetimeFigureOut">
              <a:rPr lang="en-US" smtClean="0"/>
              <a:t>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1238001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6727600"/>
            <a:ext cx="9144000" cy="1304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341235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B72A9-9E4D-4341-9CD2-6057D0B5C1B9}" type="datetimeFigureOut">
              <a:rPr lang="en-US" smtClean="0"/>
              <a:t>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380162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B72A9-9E4D-4341-9CD2-6057D0B5C1B9}" type="datetimeFigureOut">
              <a:rPr lang="en-US" smtClean="0"/>
              <a:t>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337116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B72A9-9E4D-4341-9CD2-6057D0B5C1B9}" type="datetimeFigureOut">
              <a:rPr lang="en-US" smtClean="0"/>
              <a:t>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238380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B72A9-9E4D-4341-9CD2-6057D0B5C1B9}" type="datetimeFigureOut">
              <a:rPr lang="en-US" smtClean="0"/>
              <a:t>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217768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B72A9-9E4D-4341-9CD2-6057D0B5C1B9}" type="datetimeFigureOut">
              <a:rPr lang="en-US" smtClean="0"/>
              <a:t>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55000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B72A9-9E4D-4341-9CD2-6057D0B5C1B9}" type="datetimeFigureOut">
              <a:rPr lang="en-US" smtClean="0"/>
              <a:t>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427022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B72A9-9E4D-4341-9CD2-6057D0B5C1B9}" type="datetimeFigureOut">
              <a:rPr lang="en-US" smtClean="0"/>
              <a:t>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187931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B72A9-9E4D-4341-9CD2-6057D0B5C1B9}" type="datetimeFigureOut">
              <a:rPr lang="en-US" smtClean="0"/>
              <a:t>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CFD11-6563-FE46-AA7B-C0DE59EA0734}" type="slidenum">
              <a:rPr lang="en-US" smtClean="0"/>
              <a:t>‹#›</a:t>
            </a:fld>
            <a:endParaRPr lang="en-US"/>
          </a:p>
        </p:txBody>
      </p:sp>
    </p:spTree>
    <p:extLst>
      <p:ext uri="{BB962C8B-B14F-4D97-AF65-F5344CB8AC3E}">
        <p14:creationId xmlns:p14="http://schemas.microsoft.com/office/powerpoint/2010/main" val="247930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B72A9-9E4D-4341-9CD2-6057D0B5C1B9}" type="datetimeFigureOut">
              <a:rPr lang="en-US" smtClean="0"/>
              <a:t>1/7/20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CFD11-6563-FE46-AA7B-C0DE59EA0734}" type="slidenum">
              <a:rPr lang="en-US" smtClean="0"/>
              <a:t>‹#›</a:t>
            </a:fld>
            <a:endParaRPr lang="en-US"/>
          </a:p>
        </p:txBody>
      </p:sp>
    </p:spTree>
    <p:extLst>
      <p:ext uri="{BB962C8B-B14F-4D97-AF65-F5344CB8AC3E}">
        <p14:creationId xmlns:p14="http://schemas.microsoft.com/office/powerpoint/2010/main" val="894464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27025"/>
            <a:ext cx="7772400" cy="1470025"/>
          </a:xfrm>
        </p:spPr>
        <p:txBody>
          <a:bodyPr/>
          <a:lstStyle/>
          <a:p>
            <a:r>
              <a:rPr lang="en-US" dirty="0"/>
              <a:t>China Historical Skills Assessment Review</a:t>
            </a: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1371601" y="1593327"/>
            <a:ext cx="6112140" cy="5079188"/>
          </a:xfrm>
          <a:prstGeom prst="rect">
            <a:avLst/>
          </a:prstGeom>
        </p:spPr>
      </p:pic>
    </p:spTree>
    <p:extLst>
      <p:ext uri="{BB962C8B-B14F-4D97-AF65-F5344CB8AC3E}">
        <p14:creationId xmlns:p14="http://schemas.microsoft.com/office/powerpoint/2010/main" val="366506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123133"/>
            <a:ext cx="8520600" cy="763600"/>
          </a:xfrm>
          <a:prstGeom prst="rect">
            <a:avLst/>
          </a:prstGeom>
        </p:spPr>
        <p:txBody>
          <a:bodyPr lIns="91425" tIns="91425" rIns="91425" bIns="91425" anchor="t" anchorCtr="0">
            <a:noAutofit/>
          </a:bodyPr>
          <a:lstStyle/>
          <a:p>
            <a:pPr lvl="0">
              <a:spcBef>
                <a:spcPts val="0"/>
              </a:spcBef>
              <a:buNone/>
            </a:pPr>
            <a:r>
              <a:rPr lang="en-US" sz="4800" dirty="0"/>
              <a:t>Part 1: </a:t>
            </a:r>
            <a:r>
              <a:rPr lang="en" sz="4800" dirty="0"/>
              <a:t>Identifications</a:t>
            </a:r>
          </a:p>
        </p:txBody>
      </p:sp>
      <p:sp>
        <p:nvSpPr>
          <p:cNvPr id="66" name="Shape 66"/>
          <p:cNvSpPr txBox="1">
            <a:spLocks noGrp="1"/>
          </p:cNvSpPr>
          <p:nvPr>
            <p:ph type="body" idx="1"/>
          </p:nvPr>
        </p:nvSpPr>
        <p:spPr>
          <a:xfrm>
            <a:off x="311700" y="1536633"/>
            <a:ext cx="8520600" cy="4555200"/>
          </a:xfrm>
          <a:prstGeom prst="rect">
            <a:avLst/>
          </a:prstGeom>
          <a:ln w="19050" cap="flat" cmpd="sng">
            <a:solidFill>
              <a:schemeClr val="lt2"/>
            </a:solidFill>
            <a:prstDash val="solid"/>
            <a:round/>
            <a:headEnd type="none" w="med" len="med"/>
            <a:tailEnd type="none" w="med" len="med"/>
          </a:ln>
        </p:spPr>
        <p:txBody>
          <a:bodyPr lIns="91425" tIns="91425" rIns="91425" bIns="91425" anchor="t" anchorCtr="0">
            <a:noAutofit/>
          </a:bodyPr>
          <a:lstStyle/>
          <a:p>
            <a:pPr marL="457200" lvl="0" indent="-546100" rtl="0">
              <a:lnSpc>
                <a:spcPct val="100000"/>
              </a:lnSpc>
              <a:spcBef>
                <a:spcPts val="0"/>
              </a:spcBef>
              <a:spcAft>
                <a:spcPts val="0"/>
              </a:spcAft>
              <a:buClr>
                <a:srgbClr val="534239"/>
              </a:buClr>
              <a:buSzPct val="100000"/>
              <a:buFont typeface="Proxima Nova"/>
              <a:buChar char="•"/>
            </a:pPr>
            <a:r>
              <a:rPr lang="en" sz="3600" dirty="0">
                <a:solidFill>
                  <a:srgbClr val="534239"/>
                </a:solidFill>
              </a:rPr>
              <a:t>Identifications are a short paragraph that explains </a:t>
            </a:r>
            <a:r>
              <a:rPr lang="en" sz="3600" dirty="0">
                <a:solidFill>
                  <a:srgbClr val="3366FF"/>
                </a:solidFill>
              </a:rPr>
              <a:t>what a term is </a:t>
            </a:r>
            <a:r>
              <a:rPr lang="en" sz="3600" dirty="0">
                <a:solidFill>
                  <a:srgbClr val="534239"/>
                </a:solidFill>
              </a:rPr>
              <a:t>and </a:t>
            </a:r>
            <a:r>
              <a:rPr lang="en" sz="3600" dirty="0">
                <a:solidFill>
                  <a:srgbClr val="FF0000"/>
                </a:solidFill>
              </a:rPr>
              <a:t>why it is significant</a:t>
            </a:r>
            <a:r>
              <a:rPr lang="en" sz="3600" dirty="0">
                <a:solidFill>
                  <a:srgbClr val="534239"/>
                </a:solidFill>
              </a:rPr>
              <a:t> to the topic of study.</a:t>
            </a:r>
          </a:p>
          <a:p>
            <a:pPr marL="457200" lvl="0" indent="-546100">
              <a:lnSpc>
                <a:spcPct val="100000"/>
              </a:lnSpc>
              <a:spcBef>
                <a:spcPts val="2000"/>
              </a:spcBef>
              <a:spcAft>
                <a:spcPts val="0"/>
              </a:spcAft>
              <a:buClr>
                <a:srgbClr val="534239"/>
              </a:buClr>
              <a:buSzPct val="100000"/>
              <a:buFont typeface="Proxima Nova"/>
              <a:buChar char="•"/>
            </a:pPr>
            <a:r>
              <a:rPr lang="en" sz="3600" dirty="0">
                <a:solidFill>
                  <a:srgbClr val="534239"/>
                </a:solidFill>
              </a:rPr>
              <a:t>Identifications test both your content knowledge and your critical thinking.</a:t>
            </a:r>
          </a:p>
          <a:p>
            <a:pPr lvl="0">
              <a:spcBef>
                <a:spcPts val="0"/>
              </a:spcBef>
              <a:buNone/>
            </a:pPr>
            <a:endParaRPr dirty="0"/>
          </a:p>
        </p:txBody>
      </p:sp>
    </p:spTree>
    <p:extLst>
      <p:ext uri="{BB962C8B-B14F-4D97-AF65-F5344CB8AC3E}">
        <p14:creationId xmlns:p14="http://schemas.microsoft.com/office/powerpoint/2010/main" val="375809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593367"/>
            <a:ext cx="8520600" cy="763600"/>
          </a:xfrm>
          <a:prstGeom prst="rect">
            <a:avLst/>
          </a:prstGeom>
        </p:spPr>
        <p:txBody>
          <a:bodyPr lIns="91425" tIns="91425" rIns="91425" bIns="91425" anchor="t" anchorCtr="0">
            <a:noAutofit/>
          </a:bodyPr>
          <a:lstStyle/>
          <a:p>
            <a:pPr lvl="0">
              <a:spcBef>
                <a:spcPts val="0"/>
              </a:spcBef>
              <a:buNone/>
            </a:pPr>
            <a:r>
              <a:rPr lang="en" dirty="0"/>
              <a:t>Example</a:t>
            </a:r>
            <a:r>
              <a:rPr lang="en-US" dirty="0"/>
              <a:t>: Confucianism</a:t>
            </a:r>
            <a:endParaRPr lang="en" dirty="0"/>
          </a:p>
        </p:txBody>
      </p:sp>
      <p:sp>
        <p:nvSpPr>
          <p:cNvPr id="80" name="Shape 80"/>
          <p:cNvSpPr txBox="1">
            <a:spLocks noGrp="1"/>
          </p:cNvSpPr>
          <p:nvPr>
            <p:ph type="body" idx="1"/>
          </p:nvPr>
        </p:nvSpPr>
        <p:spPr>
          <a:xfrm>
            <a:off x="311700" y="1784866"/>
            <a:ext cx="8520600" cy="4555200"/>
          </a:xfrm>
          <a:prstGeom prst="rect">
            <a:avLst/>
          </a:prstGeom>
          <a:ln>
            <a:solidFill>
              <a:srgbClr val="FF0000"/>
            </a:solidFill>
          </a:ln>
        </p:spPr>
        <p:txBody>
          <a:bodyPr lIns="91425" tIns="91425" rIns="91425" bIns="91425" anchor="t" anchorCtr="0">
            <a:noAutofit/>
          </a:bodyPr>
          <a:lstStyle/>
          <a:p>
            <a:pPr lvl="0">
              <a:spcBef>
                <a:spcPts val="0"/>
              </a:spcBef>
              <a:buNone/>
            </a:pPr>
            <a:r>
              <a:rPr lang="en-US" sz="2800" dirty="0">
                <a:solidFill>
                  <a:srgbClr val="3366FF"/>
                </a:solidFill>
              </a:rPr>
              <a:t>Confucianism is a traditional Chinese ethical system developed around the ideas and writings of Chinese philosopher Confucius  in the 6</a:t>
            </a:r>
            <a:r>
              <a:rPr lang="en-US" sz="2800" baseline="30000" dirty="0">
                <a:solidFill>
                  <a:srgbClr val="3366FF"/>
                </a:solidFill>
              </a:rPr>
              <a:t>th</a:t>
            </a:r>
            <a:r>
              <a:rPr lang="en-US" sz="2800" dirty="0">
                <a:solidFill>
                  <a:srgbClr val="3366FF"/>
                </a:solidFill>
              </a:rPr>
              <a:t> century BCE.  His ideas focus on social harmony through the valuing of human relationships.   </a:t>
            </a:r>
            <a:r>
              <a:rPr lang="en-US" sz="2800" dirty="0">
                <a:solidFill>
                  <a:srgbClr val="FF0000"/>
                </a:solidFill>
              </a:rPr>
              <a:t>Confucianism is socially significant because it was the justification for the social hierarchy of dynastic China. Despite the </a:t>
            </a:r>
            <a:r>
              <a:rPr lang="en-US" sz="2800">
                <a:solidFill>
                  <a:srgbClr val="FF0000"/>
                </a:solidFill>
              </a:rPr>
              <a:t>Communists government’s </a:t>
            </a:r>
            <a:r>
              <a:rPr lang="en-US" sz="2800" dirty="0">
                <a:solidFill>
                  <a:srgbClr val="FF0000"/>
                </a:solidFill>
              </a:rPr>
              <a:t>desire to make China egalitarian, Confucianism still has a cultural legacy in modern China, influencing gender and social expectations.   </a:t>
            </a:r>
            <a:endParaRPr lang="en" sz="2800" dirty="0">
              <a:solidFill>
                <a:srgbClr val="4A86E8"/>
              </a:solidFill>
            </a:endParaRPr>
          </a:p>
        </p:txBody>
      </p:sp>
    </p:spTree>
    <p:extLst>
      <p:ext uri="{BB962C8B-B14F-4D97-AF65-F5344CB8AC3E}">
        <p14:creationId xmlns:p14="http://schemas.microsoft.com/office/powerpoint/2010/main" val="60186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Terms to Study</a:t>
            </a:r>
          </a:p>
        </p:txBody>
      </p:sp>
      <p:sp>
        <p:nvSpPr>
          <p:cNvPr id="3" name="Text Placeholder 2"/>
          <p:cNvSpPr>
            <a:spLocks noGrp="1"/>
          </p:cNvSpPr>
          <p:nvPr>
            <p:ph type="body" idx="1"/>
          </p:nvPr>
        </p:nvSpPr>
        <p:spPr>
          <a:xfrm>
            <a:off x="311700" y="1536632"/>
            <a:ext cx="8520600" cy="5061917"/>
          </a:xfrm>
        </p:spPr>
        <p:txBody>
          <a:bodyPr>
            <a:normAutofit/>
          </a:bodyPr>
          <a:lstStyle/>
          <a:p>
            <a:r>
              <a:rPr lang="en-US" b="1" dirty="0"/>
              <a:t>Mandate of Heaven</a:t>
            </a:r>
          </a:p>
          <a:p>
            <a:r>
              <a:rPr lang="en-US" b="1" dirty="0"/>
              <a:t>Capitalism</a:t>
            </a:r>
          </a:p>
          <a:p>
            <a:r>
              <a:rPr lang="en-US" b="1" dirty="0"/>
              <a:t>Communism</a:t>
            </a:r>
          </a:p>
          <a:p>
            <a:r>
              <a:rPr lang="en-US" b="1" dirty="0"/>
              <a:t>Opium Wars</a:t>
            </a:r>
          </a:p>
          <a:p>
            <a:r>
              <a:rPr lang="en-US" b="1" dirty="0"/>
              <a:t>The Long March</a:t>
            </a:r>
          </a:p>
          <a:p>
            <a:r>
              <a:rPr lang="en-US" b="1" dirty="0"/>
              <a:t>Chinese Civil War</a:t>
            </a:r>
          </a:p>
          <a:p>
            <a:r>
              <a:rPr lang="en-US" b="1" dirty="0"/>
              <a:t>The Great Leap Forward</a:t>
            </a:r>
          </a:p>
          <a:p>
            <a:r>
              <a:rPr lang="en-US" b="1" dirty="0"/>
              <a:t>The Cultural Revolution</a:t>
            </a:r>
          </a:p>
          <a:p>
            <a:r>
              <a:rPr lang="en-US" b="1" dirty="0"/>
              <a:t>Tiananmen Square Protests</a:t>
            </a:r>
          </a:p>
          <a:p>
            <a:endParaRPr lang="en-US" b="1" dirty="0"/>
          </a:p>
          <a:p>
            <a:endParaRPr lang="en-US" b="1" dirty="0"/>
          </a:p>
          <a:p>
            <a:endParaRPr lang="en-US" dirty="0"/>
          </a:p>
          <a:p>
            <a:endParaRPr lang="en-US" dirty="0"/>
          </a:p>
        </p:txBody>
      </p:sp>
    </p:spTree>
    <p:extLst>
      <p:ext uri="{BB962C8B-B14F-4D97-AF65-F5344CB8AC3E}">
        <p14:creationId xmlns:p14="http://schemas.microsoft.com/office/powerpoint/2010/main" val="224885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2: Cause and Effect</a:t>
            </a:r>
          </a:p>
        </p:txBody>
      </p:sp>
      <p:sp>
        <p:nvSpPr>
          <p:cNvPr id="3" name="Text Placeholder 2"/>
          <p:cNvSpPr>
            <a:spLocks noGrp="1"/>
          </p:cNvSpPr>
          <p:nvPr>
            <p:ph type="body" idx="1"/>
          </p:nvPr>
        </p:nvSpPr>
        <p:spPr/>
        <p:txBody>
          <a:bodyPr/>
          <a:lstStyle/>
          <a:p>
            <a:r>
              <a:rPr lang="en-US" dirty="0"/>
              <a:t>This skill ask you to identify key causes and effects of major historical events.  </a:t>
            </a:r>
          </a:p>
          <a:p>
            <a:r>
              <a:rPr lang="en-US" dirty="0"/>
              <a:t>You want try to discuss at least two causes and two effects of each event, all linked to the SPICE elements of China.</a:t>
            </a:r>
          </a:p>
        </p:txBody>
      </p:sp>
    </p:spTree>
    <p:extLst>
      <p:ext uri="{BB962C8B-B14F-4D97-AF65-F5344CB8AC3E}">
        <p14:creationId xmlns:p14="http://schemas.microsoft.com/office/powerpoint/2010/main" val="16316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Events to Study</a:t>
            </a:r>
          </a:p>
        </p:txBody>
      </p:sp>
      <p:sp>
        <p:nvSpPr>
          <p:cNvPr id="3" name="Text Placeholder 2"/>
          <p:cNvSpPr>
            <a:spLocks noGrp="1"/>
          </p:cNvSpPr>
          <p:nvPr>
            <p:ph type="body" idx="1"/>
          </p:nvPr>
        </p:nvSpPr>
        <p:spPr/>
        <p:txBody>
          <a:bodyPr/>
          <a:lstStyle/>
          <a:p>
            <a:r>
              <a:rPr lang="en-US" dirty="0"/>
              <a:t>The </a:t>
            </a:r>
            <a:r>
              <a:rPr lang="en-US" dirty="0" err="1"/>
              <a:t>Xinhai</a:t>
            </a:r>
            <a:r>
              <a:rPr lang="en-US" dirty="0"/>
              <a:t> (1911) Revolution</a:t>
            </a:r>
          </a:p>
          <a:p>
            <a:r>
              <a:rPr lang="en-US" dirty="0"/>
              <a:t>The Chinese Civil War</a:t>
            </a:r>
          </a:p>
          <a:p>
            <a:r>
              <a:rPr lang="en-US" dirty="0"/>
              <a:t>The Great Leap Forward</a:t>
            </a:r>
          </a:p>
          <a:p>
            <a:r>
              <a:rPr lang="en-US" dirty="0"/>
              <a:t>The Cultural Revolution</a:t>
            </a:r>
          </a:p>
        </p:txBody>
      </p:sp>
    </p:spTree>
    <p:extLst>
      <p:ext uri="{BB962C8B-B14F-4D97-AF65-F5344CB8AC3E}">
        <p14:creationId xmlns:p14="http://schemas.microsoft.com/office/powerpoint/2010/main" val="136994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 3: Change and Continuity</a:t>
            </a:r>
          </a:p>
        </p:txBody>
      </p:sp>
      <p:sp>
        <p:nvSpPr>
          <p:cNvPr id="3" name="Text Placeholder 2"/>
          <p:cNvSpPr>
            <a:spLocks noGrp="1"/>
          </p:cNvSpPr>
          <p:nvPr>
            <p:ph type="body" idx="1"/>
          </p:nvPr>
        </p:nvSpPr>
        <p:spPr>
          <a:xfrm>
            <a:off x="311700" y="1536633"/>
            <a:ext cx="8520600" cy="4924492"/>
          </a:xfrm>
        </p:spPr>
        <p:txBody>
          <a:bodyPr>
            <a:normAutofit/>
          </a:bodyPr>
          <a:lstStyle/>
          <a:p>
            <a:r>
              <a:rPr lang="en-US" dirty="0"/>
              <a:t>In this skill you are evaluating historical change over time.  You are going to be asked to evaluate themes in China History (think SPICE elements) that have changed as China has modernized and what themes have remained the same.  </a:t>
            </a:r>
          </a:p>
          <a:p>
            <a:endParaRPr lang="en-US" dirty="0"/>
          </a:p>
          <a:p>
            <a:r>
              <a:rPr lang="en-US" dirty="0"/>
              <a:t>Focus on China under Mao Zedong and China today under </a:t>
            </a:r>
            <a:r>
              <a:rPr lang="en-US"/>
              <a:t>Xi Jinping.</a:t>
            </a:r>
            <a:endParaRPr lang="en-US" dirty="0"/>
          </a:p>
        </p:txBody>
      </p:sp>
    </p:spTree>
    <p:extLst>
      <p:ext uri="{BB962C8B-B14F-4D97-AF65-F5344CB8AC3E}">
        <p14:creationId xmlns:p14="http://schemas.microsoft.com/office/powerpoint/2010/main" val="3497518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278</Words>
  <Application>Microsoft Macintosh PowerPoint</Application>
  <PresentationFormat>On-screen Show (4:3)</PresentationFormat>
  <Paragraphs>30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Proxima Nova</vt:lpstr>
      <vt:lpstr>Office Theme</vt:lpstr>
      <vt:lpstr>China Historical Skills Assessment Review</vt:lpstr>
      <vt:lpstr>Part 1: Identifications</vt:lpstr>
      <vt:lpstr>Example: Confucianism</vt:lpstr>
      <vt:lpstr>Terms to Study</vt:lpstr>
      <vt:lpstr>Part 2: Cause and Effect</vt:lpstr>
      <vt:lpstr>Events to Study</vt:lpstr>
      <vt:lpstr>Part 3: Change and Continuity</vt:lpstr>
    </vt:vector>
  </TitlesOfParts>
  <Company>School District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Mexico Historical Skills Assessment Review</dc:title>
  <dc:creator>Teacher Tigard-Tualatin</dc:creator>
  <cp:lastModifiedBy>Stephen Johnson</cp:lastModifiedBy>
  <cp:revision>22</cp:revision>
  <cp:lastPrinted>2017-01-18T17:39:50Z</cp:lastPrinted>
  <dcterms:created xsi:type="dcterms:W3CDTF">2016-10-10T14:12:20Z</dcterms:created>
  <dcterms:modified xsi:type="dcterms:W3CDTF">2020-01-07T14:59:39Z</dcterms:modified>
</cp:coreProperties>
</file>