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5" r:id="rId1"/>
  </p:sldMasterIdLst>
  <p:notesMasterIdLst>
    <p:notesMasterId r:id="rId22"/>
  </p:notesMasterIdLst>
  <p:handoutMasterIdLst>
    <p:handoutMasterId r:id="rId23"/>
  </p:handoutMasterIdLst>
  <p:sldIdLst>
    <p:sldId id="261" r:id="rId2"/>
    <p:sldId id="260" r:id="rId3"/>
    <p:sldId id="262" r:id="rId4"/>
    <p:sldId id="265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63" r:id="rId21"/>
  </p:sldIdLst>
  <p:sldSz cx="9906000" cy="6858000" type="A4"/>
  <p:notesSz cx="6858000" cy="9296400"/>
  <p:custDataLst>
    <p:tags r:id="rId2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Zentn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7EA"/>
    <a:srgbClr val="004B8D"/>
    <a:srgbClr val="00B5CB"/>
    <a:srgbClr val="F18917"/>
    <a:srgbClr val="F3CF74"/>
    <a:srgbClr val="7DB935"/>
    <a:srgbClr val="AFE06E"/>
    <a:srgbClr val="DAF0A8"/>
    <a:srgbClr val="69696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803" autoAdjust="0"/>
  </p:normalViewPr>
  <p:slideViewPr>
    <p:cSldViewPr snapToGrid="0" snapToObjects="1">
      <p:cViewPr>
        <p:scale>
          <a:sx n="77" d="100"/>
          <a:sy n="77" d="100"/>
        </p:scale>
        <p:origin x="-198" y="-2532"/>
      </p:cViewPr>
      <p:guideLst>
        <p:guide orient="horz" pos="2456"/>
        <p:guide orient="horz" pos="172"/>
        <p:guide orient="horz" pos="233"/>
        <p:guide orient="horz" pos="786"/>
        <p:guide orient="horz" pos="1010"/>
        <p:guide orient="horz" pos="3895"/>
        <p:guide orient="horz" pos="4203"/>
        <p:guide orient="horz" pos="4071"/>
        <p:guide pos="3120"/>
        <p:guide pos="183"/>
        <p:guide pos="1218"/>
        <p:guide pos="2412"/>
        <p:guide pos="6062"/>
        <p:guide pos="52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166" y="-114"/>
      </p:cViewPr>
      <p:guideLst>
        <p:guide orient="horz" pos="2928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43663" y="9101138"/>
            <a:ext cx="368300" cy="157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>
              <a:defRPr sz="800"/>
            </a:lvl1pPr>
          </a:lstStyle>
          <a:p>
            <a:fld id="{9D5CB8B8-5F34-4237-AF7D-35832C52BC0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18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8488" y="4418013"/>
            <a:ext cx="5610225" cy="4586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398" tIns="44897" rIns="91398" bIns="448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4513" y="214313"/>
            <a:ext cx="5722937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86538" y="9120188"/>
            <a:ext cx="225425" cy="13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>
              <a:defRPr sz="800"/>
            </a:lvl1pPr>
          </a:lstStyle>
          <a:p>
            <a:fld id="{49609E7F-9528-4EC0-924E-F24DB821635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44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fontAlgn="base">
      <a:spcBef>
        <a:spcPct val="10000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42900" indent="-163513" algn="l" rtl="0" fontAlgn="base">
      <a:lnSpc>
        <a:spcPct val="85000"/>
      </a:lnSpc>
      <a:spcBef>
        <a:spcPct val="45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520700" indent="-176213" algn="l" rtl="0" fontAlgn="base">
      <a:lnSpc>
        <a:spcPct val="85000"/>
      </a:lnSpc>
      <a:spcBef>
        <a:spcPct val="45000"/>
      </a:spcBef>
      <a:spcAft>
        <a:spcPct val="0"/>
      </a:spcAft>
      <a:buFont typeface="Webdings" pitchFamily="18" charset="2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685800" indent="-163513" algn="l" rtl="0" fontAlgn="base">
      <a:lnSpc>
        <a:spcPct val="85000"/>
      </a:lnSpc>
      <a:spcBef>
        <a:spcPct val="45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906000" cy="68676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 descr="PP title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85679"/>
            <a:ext cx="8461598" cy="981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638" y="3044825"/>
            <a:ext cx="8420100" cy="1362075"/>
          </a:xfrm>
        </p:spPr>
        <p:txBody>
          <a:bodyPr/>
          <a:lstStyle>
            <a:lvl1pPr algn="l">
              <a:defRPr sz="4800" b="1" cap="none" baseline="0">
                <a:solidFill>
                  <a:srgbClr val="1AB7EA"/>
                </a:solidFill>
                <a:latin typeface="+mn-lt"/>
              </a:defRPr>
            </a:lvl1pPr>
          </a:lstStyle>
          <a:p>
            <a:r>
              <a:rPr lang="en-US" dirty="0" smtClean="0"/>
              <a:t>Presentation title here</a:t>
            </a:r>
            <a:endParaRPr lang="en-GB" dirty="0"/>
          </a:p>
        </p:txBody>
      </p:sp>
      <p:pic>
        <p:nvPicPr>
          <p:cNvPr id="12" name="Picture 11" descr="IB Trilingual 3col Hzt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342" y="755820"/>
            <a:ext cx="3966783" cy="1102200"/>
          </a:xfrm>
          <a:prstGeom prst="rect">
            <a:avLst/>
          </a:prstGeom>
        </p:spPr>
      </p:pic>
      <p:sp>
        <p:nvSpPr>
          <p:cNvPr id="8" name="Date Placeholder 2"/>
          <p:cNvSpPr>
            <a:spLocks noGrp="1"/>
          </p:cNvSpPr>
          <p:nvPr userDrawn="1">
            <p:ph type="dt" sz="half" idx="2"/>
          </p:nvPr>
        </p:nvSpPr>
        <p:spPr>
          <a:xfrm>
            <a:off x="173691" y="6436490"/>
            <a:ext cx="5728343" cy="32799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nl-NL" smtClean="0"/>
              <a:t>International Baccalaureate</a:t>
            </a:r>
            <a:r>
              <a:rPr lang="nl-NL" baseline="30000" smtClean="0"/>
              <a:t>®</a:t>
            </a:r>
            <a:r>
              <a:rPr lang="nl-NL" smtClean="0"/>
              <a:t>  ·  Baccalaureate International </a:t>
            </a:r>
            <a:r>
              <a:rPr lang="nl-NL" baseline="30000" smtClean="0"/>
              <a:t>®</a:t>
            </a:r>
            <a:r>
              <a:rPr lang="nl-NL" smtClean="0"/>
              <a:t>  ·  Bachillerato Internacional </a:t>
            </a:r>
            <a:r>
              <a:rPr lang="nl-NL" baseline="30000" smtClean="0"/>
              <a:t>®</a:t>
            </a:r>
            <a:r>
              <a:rPr lang="nl-NL" smtClean="0"/>
              <a:t>   </a:t>
            </a:r>
            <a:endParaRPr lang="en-GB" dirty="0"/>
          </a:p>
        </p:txBody>
      </p:sp>
      <p:pic>
        <p:nvPicPr>
          <p:cNvPr id="9" name="Picture 8" descr="Corporate slide 0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906000" cy="68676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47788" y="2387600"/>
            <a:ext cx="7959985" cy="14065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4800" b="1" kern="1200" cap="none" baseline="0" noProof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 brand title page here or title here in 2012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47788" y="2387600"/>
            <a:ext cx="7959985" cy="14065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4800" b="1" kern="1200" cap="none" baseline="0" noProof="0" dirty="0">
                <a:solidFill>
                  <a:srgbClr val="1AB7EA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 brand title page here or title here in 2012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41350" y="1603375"/>
            <a:ext cx="8655050" cy="4114800"/>
          </a:xfrm>
        </p:spPr>
        <p:txBody>
          <a:bodyPr/>
          <a:lstStyle>
            <a:lvl3pPr marL="723900" indent="354013"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445" y="1535113"/>
            <a:ext cx="510426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B8D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445" y="2361063"/>
            <a:ext cx="5104262" cy="3384644"/>
          </a:xfrm>
        </p:spPr>
        <p:txBody>
          <a:bodyPr/>
          <a:lstStyle>
            <a:lvl1pPr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922963" y="1535113"/>
            <a:ext cx="3373437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5738797"/>
            <a:ext cx="9906000" cy="112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60" name="Rectangle 13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641445" y="593725"/>
            <a:ext cx="865495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13164" name="Rectangle 140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641444" y="1548245"/>
            <a:ext cx="8654955" cy="412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</a:t>
            </a:r>
          </a:p>
          <a:p>
            <a:pPr lvl="0"/>
            <a:r>
              <a:rPr lang="nl-NL" dirty="0" smtClean="0"/>
              <a:t>Lorem ipsum dolor sit</a:t>
            </a:r>
            <a:endParaRPr lang="en-GB" dirty="0" smtClean="0"/>
          </a:p>
          <a:p>
            <a:pPr lvl="1"/>
            <a:r>
              <a:rPr lang="nl-NL" dirty="0" smtClean="0"/>
              <a:t>Click</a:t>
            </a:r>
          </a:p>
          <a:p>
            <a:pPr lvl="5"/>
            <a:r>
              <a:rPr lang="nl-NL" dirty="0" smtClean="0"/>
              <a:t>Click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428096" y="6356350"/>
            <a:ext cx="2115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GB" dirty="0" smtClean="0"/>
              <a:t>Folio information here</a:t>
            </a:r>
            <a:endParaRPr lang="en-GB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43498" y="6356350"/>
            <a:ext cx="86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GB" dirty="0" smtClean="0"/>
              <a:t>Page </a:t>
            </a:r>
            <a:fld id="{817397F4-D26B-4992-9633-C515EEDCC2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59" r:id="rId4"/>
    <p:sldLayoutId id="2147483662" r:id="rId5"/>
    <p:sldLayoutId id="2147483664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AB7EA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9pPr>
    </p:titleStyle>
    <p:bodyStyle>
      <a:lvl1pPr marL="355600" indent="-355600" algn="l" rtl="0" eaLnBrk="1" fontAlgn="base" hangingPunct="1">
        <a:spcBef>
          <a:spcPts val="0"/>
        </a:spcBef>
        <a:spcAft>
          <a:spcPct val="0"/>
        </a:spcAft>
        <a:buClr>
          <a:srgbClr val="004B8D"/>
        </a:buClr>
        <a:buFont typeface="Arial" pitchFamily="34" charset="0"/>
        <a:buChar char="•"/>
        <a:defRPr sz="2600">
          <a:solidFill>
            <a:srgbClr val="004B8D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004B8D"/>
        </a:buClr>
        <a:buFont typeface="Arial" pitchFamily="34" charset="0"/>
        <a:buChar char="•"/>
        <a:defRPr lang="nl-NL" sz="2200" dirty="0" smtClean="0">
          <a:solidFill>
            <a:srgbClr val="004B8D"/>
          </a:solidFill>
          <a:latin typeface="+mn-lt"/>
        </a:defRPr>
      </a:lvl2pPr>
      <a:lvl3pPr marL="2278063" indent="11113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Font typeface="Arial" pitchFamily="34" charset="0"/>
        <a:buChar char="•"/>
        <a:defRPr sz="1600">
          <a:solidFill>
            <a:srgbClr val="004B8D"/>
          </a:solidFill>
          <a:latin typeface="Arial" pitchFamily="34" charset="0"/>
          <a:cs typeface="Arial" pitchFamily="34" charset="0"/>
        </a:defRPr>
      </a:lvl3pPr>
      <a:lvl4pPr marL="2403475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defRPr sz="1600">
          <a:solidFill>
            <a:schemeClr val="tx1"/>
          </a:solidFill>
          <a:latin typeface="+mj-lt"/>
        </a:defRPr>
      </a:lvl4pPr>
      <a:lvl5pPr marL="25177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j-lt"/>
        </a:defRPr>
      </a:lvl5pPr>
      <a:lvl6pPr marL="1080000" indent="-3600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4B8D"/>
        </a:buClr>
        <a:buSzPct val="100000"/>
        <a:buFont typeface="Arial" pitchFamily="34" charset="0"/>
        <a:buChar char="•"/>
        <a:defRPr lang="en-GB" sz="1800" dirty="0" smtClean="0">
          <a:solidFill>
            <a:srgbClr val="004B8D"/>
          </a:solidFill>
          <a:latin typeface="+mn-lt"/>
        </a:defRPr>
      </a:lvl6pPr>
      <a:lvl7pPr marL="34321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j-lt"/>
        </a:defRPr>
      </a:lvl7pPr>
      <a:lvl8pPr marL="38893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j-lt"/>
        </a:defRPr>
      </a:lvl8pPr>
      <a:lvl9pPr marL="43465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The role of language and convention in the arts</a:t>
            </a:r>
            <a:endParaRPr lang="en-GB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457200" y="1876926"/>
            <a:ext cx="8229600" cy="3633267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Describe the role of language in your two chosen items from the </a:t>
            </a: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exhibition.</a:t>
            </a:r>
            <a:endParaRPr kumimoji="0" lang="sv-SE" sz="2600" b="0" i="0" u="none" strike="noStrike" kern="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 we mean by convention in the arts?</a:t>
            </a:r>
            <a:endParaRPr kumimoji="0" lang="sv-SE" sz="2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Some possible answers to the question</a:t>
            </a:r>
            <a:endParaRPr lang="en-GB" dirty="0"/>
          </a:p>
        </p:txBody>
      </p:sp>
      <p:pic>
        <p:nvPicPr>
          <p:cNvPr id="4" name="Platshållare för innehåll 5" descr="121018 Role of Language in excerpts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047" y="1491916"/>
            <a:ext cx="8229600" cy="38569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Methodology</a:t>
            </a:r>
            <a:endParaRPr lang="en-GB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395536" y="1896177"/>
            <a:ext cx="8229600" cy="35283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what sense is the production of a work of art an ’engineering project’?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practical problems have to be solved by this ’engineering project’?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Some possible answers to the question</a:t>
            </a:r>
            <a:endParaRPr lang="en-GB" dirty="0"/>
          </a:p>
        </p:txBody>
      </p:sp>
      <p:pic>
        <p:nvPicPr>
          <p:cNvPr id="4" name="Platshållare för innehåll 5" descr="121228 Engineering problems in an artwor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459" y="1799924"/>
            <a:ext cx="8229600" cy="34782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300" dirty="0" smtClean="0"/>
              <a:t>Emotion, Reason, Intuition and Imagination and the solution to the engineering problems of an artwork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457200" y="1876926"/>
            <a:ext cx="8229600" cy="39212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might it mean to say that emotion is the lingua franca of the arts?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what extent can artistic activity be described as the use of imagination within a framework of reason?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what extent does this description apply to other areas of knowledge?</a:t>
            </a:r>
            <a:endParaRPr kumimoji="0" lang="sv-SE" sz="2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Some thoughts on woks and the arts</a:t>
            </a:r>
            <a:endParaRPr lang="en-GB" dirty="0"/>
          </a:p>
        </p:txBody>
      </p:sp>
      <p:pic>
        <p:nvPicPr>
          <p:cNvPr id="4" name="Platshållare för innehåll 3" descr="121228 Some thoughts on how woks operate in the arts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908" y="1309688"/>
            <a:ext cx="648518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History and the arts</a:t>
            </a:r>
            <a:endParaRPr lang="en-GB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the artworks relate to history?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None/>
              <a:tabLst/>
              <a:defRPr/>
            </a:pPr>
            <a:endParaRPr kumimoji="0" lang="sv-SE" sz="2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Some possible answers</a:t>
            </a:r>
            <a:endParaRPr lang="en-GB" dirty="0"/>
          </a:p>
        </p:txBody>
      </p:sp>
      <p:pic>
        <p:nvPicPr>
          <p:cNvPr id="4" name="Platshållare för innehåll 3" descr="121018 How does an artwork relate to history.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711" y="1607419"/>
            <a:ext cx="8229600" cy="33497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Links to personal Knowledge</a:t>
            </a:r>
            <a:endParaRPr lang="en-GB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reference to a work in the exhibition how does the shared area of knowledge that is the arts contribute to your personal knowledge?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None/>
              <a:tabLst/>
              <a:defRPr/>
            </a:pPr>
            <a:endParaRPr kumimoji="0" lang="sv-SE" sz="2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Some possible answers</a:t>
            </a:r>
            <a:endParaRPr lang="en-GB" dirty="0"/>
          </a:p>
        </p:txBody>
      </p:sp>
      <p:pic>
        <p:nvPicPr>
          <p:cNvPr id="4" name="Platshållare för innehåll 3" descr="121018 How do the arts affect my personal knowledge.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445" y="1540042"/>
            <a:ext cx="8291264" cy="41156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47788" y="2050181"/>
            <a:ext cx="7959985" cy="1963553"/>
          </a:xfrm>
        </p:spPr>
        <p:txBody>
          <a:bodyPr/>
          <a:lstStyle/>
          <a:p>
            <a:r>
              <a:rPr lang="en-GB" dirty="0" smtClean="0"/>
              <a:t>Using </a:t>
            </a:r>
            <a:r>
              <a:rPr lang="en-GB" dirty="0" smtClean="0"/>
              <a:t>the knowledge framework to examine the arts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Conclusions</a:t>
            </a:r>
            <a:endParaRPr lang="en-GB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01541"/>
            <a:ext cx="8229600" cy="3892653"/>
          </a:xfrm>
        </p:spPr>
        <p:txBody>
          <a:bodyPr>
            <a:noAutofit/>
          </a:bodyPr>
          <a:lstStyle/>
          <a:p>
            <a:r>
              <a:rPr lang="en-GB" b="0" dirty="0" smtClean="0"/>
              <a:t>The arts can be considered an area of knowledge </a:t>
            </a:r>
          </a:p>
          <a:p>
            <a:r>
              <a:rPr lang="en-GB" b="0" dirty="0" smtClean="0"/>
              <a:t>The arts solve problems concerning man’s relation to the world, the structure of society, creation of values and ethics.</a:t>
            </a:r>
          </a:p>
          <a:p>
            <a:r>
              <a:rPr lang="en-GB" b="0" dirty="0" smtClean="0"/>
              <a:t>Language and convention are crucial in the arts</a:t>
            </a:r>
          </a:p>
          <a:p>
            <a:r>
              <a:rPr lang="en-GB" b="0" dirty="0" smtClean="0"/>
              <a:t>Artworks have to solve a number of ’engineering problems’</a:t>
            </a:r>
          </a:p>
          <a:p>
            <a:r>
              <a:rPr lang="en-GB" b="0" dirty="0" smtClean="0"/>
              <a:t>Woks such as intuition, reason, imagination and emotion help to solve these engineering problems</a:t>
            </a:r>
          </a:p>
          <a:p>
            <a:r>
              <a:rPr lang="en-GB" b="0" dirty="0" smtClean="0"/>
              <a:t>Artworks have meaning relative to an historical horizon</a:t>
            </a:r>
          </a:p>
          <a:p>
            <a:r>
              <a:rPr lang="en-GB" b="0" dirty="0" smtClean="0"/>
              <a:t>Art can lead us to personal knowledge in a number of areas including knowledge of self.</a:t>
            </a:r>
            <a:endParaRPr lang="en-GB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Some statements about the arts – do you agree?</a:t>
            </a:r>
            <a:endParaRPr lang="en-GB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457200" y="1482291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arts are for entertainment only – they cannot be considered knowledge.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arts are purely the product of human creativity and imagination – they do not tell us anything about the world.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Knowledge is a type of belief – there are no beliefs in the arts therefore they are not knowledge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Knowing how to do something is not real knowledge – so the ability to produce art is not real knowledge.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purpose of a work of art is to express the emotions of its author.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no reason in the arts they act purely on the emotions</a:t>
            </a:r>
            <a:endParaRPr kumimoji="0" lang="sv-SE" sz="2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The Knowledge framework</a:t>
            </a:r>
            <a:endParaRPr lang="en-GB" dirty="0"/>
          </a:p>
        </p:txBody>
      </p:sp>
      <p:pic>
        <p:nvPicPr>
          <p:cNvPr id="4" name="Platshållare för innehåll 3" descr="120320 knowledge framework plus woks compac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058" y="2059806"/>
            <a:ext cx="81534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The exhibition</a:t>
            </a:r>
            <a:endParaRPr lang="en-GB" dirty="0"/>
          </a:p>
        </p:txBody>
      </p:sp>
      <p:sp>
        <p:nvSpPr>
          <p:cNvPr id="4" name="textruta 3"/>
          <p:cNvSpPr txBox="1"/>
          <p:nvPr/>
        </p:nvSpPr>
        <p:spPr>
          <a:xfrm>
            <a:off x="971600" y="148478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Choose two contrasting works from the exhibition. Write notes on each of these works guided by the following questions</a:t>
            </a:r>
            <a:endParaRPr lang="en-GB" sz="2400" dirty="0">
              <a:latin typeface="+mn-lt"/>
            </a:endParaRP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179512" y="2954956"/>
            <a:ext cx="8229600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makes these works effective?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these works refer to existing artworks?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these works represent reality?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direct is the representation of reality? (is it literal or metaphorical)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problems are solved by these artworks?</a:t>
            </a:r>
            <a:endParaRPr kumimoji="0" lang="sv-SE" sz="2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What problems are solved by the arts?</a:t>
            </a:r>
            <a:endParaRPr lang="en-GB" dirty="0"/>
          </a:p>
        </p:txBody>
      </p:sp>
      <p:pic>
        <p:nvPicPr>
          <p:cNvPr id="4" name="Platshållare för innehåll 4" descr="11-IrvingPenn-AlixBlackD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407" y="1309688"/>
            <a:ext cx="8055727" cy="44558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Some answers to this question</a:t>
            </a:r>
            <a:endParaRPr lang="en-GB" dirty="0"/>
          </a:p>
        </p:txBody>
      </p:sp>
      <p:pic>
        <p:nvPicPr>
          <p:cNvPr id="4" name="Platshållare för innehåll 3" descr="121018 What problems are solved by the arts.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445" y="1819175"/>
            <a:ext cx="8229600" cy="29251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Purpose of the arts</a:t>
            </a:r>
            <a:endParaRPr lang="en-GB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457200" y="1309688"/>
            <a:ext cx="8229600" cy="1252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Locate the two artworks from the exhibition on the following diagram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sv-SE" sz="2600" b="0" i="0" u="none" strike="noStrike" kern="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sv-SE" sz="2600" b="0" i="0" u="none" strike="noStrike" kern="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sv-SE" sz="2600" b="0" i="0" u="none" strike="noStrike" kern="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sv-SE" sz="2600" b="0" i="0" u="none" strike="noStrike" kern="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sv-SE" sz="2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3" descr="121210 diag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0678" y="2204185"/>
            <a:ext cx="5904656" cy="36217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The arts and social transformation</a:t>
            </a:r>
            <a:endParaRPr lang="en-GB" dirty="0"/>
          </a:p>
        </p:txBody>
      </p:sp>
      <p:pic>
        <p:nvPicPr>
          <p:cNvPr id="4" name="Platshållare för innehåll 3" descr="121210 diag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7612" y="1751798"/>
            <a:ext cx="7620000" cy="3657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uoZe4BNEmf7HM_S2qg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DrNULPXY0e7bSyfiTARuA"/>
</p:tagLst>
</file>

<file path=ppt/theme/theme1.xml><?xml version="1.0" encoding="utf-8"?>
<a:theme xmlns:a="http://schemas.openxmlformats.org/drawingml/2006/main" name="DP-Presentation">
  <a:themeElements>
    <a:clrScheme name="01 BoozTemplate - BASIC TEMPLATE 1">
      <a:dk1>
        <a:srgbClr val="000000"/>
      </a:dk1>
      <a:lt1>
        <a:srgbClr val="FFFFFF"/>
      </a:lt1>
      <a:dk2>
        <a:srgbClr val="939393"/>
      </a:dk2>
      <a:lt2>
        <a:srgbClr val="D90D39"/>
      </a:lt2>
      <a:accent1>
        <a:srgbClr val="A5CCED"/>
      </a:accent1>
      <a:accent2>
        <a:srgbClr val="76B2E4"/>
      </a:accent2>
      <a:accent3>
        <a:srgbClr val="FFFFFF"/>
      </a:accent3>
      <a:accent4>
        <a:srgbClr val="000000"/>
      </a:accent4>
      <a:accent5>
        <a:srgbClr val="CFE2F4"/>
      </a:accent5>
      <a:accent6>
        <a:srgbClr val="6AA1CF"/>
      </a:accent6>
      <a:hlink>
        <a:srgbClr val="4C9BDC"/>
      </a:hlink>
      <a:folHlink>
        <a:srgbClr val="066BB0"/>
      </a:folHlink>
    </a:clrScheme>
    <a:fontScheme name="01 BoozTemplate - BASIC TEMPLATE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 BoozTemplate - BASIC TEMPLATE 1">
        <a:dk1>
          <a:srgbClr val="000000"/>
        </a:dk1>
        <a:lt1>
          <a:srgbClr val="FFFFFF"/>
        </a:lt1>
        <a:dk2>
          <a:srgbClr val="939393"/>
        </a:dk2>
        <a:lt2>
          <a:srgbClr val="D90D39"/>
        </a:lt2>
        <a:accent1>
          <a:srgbClr val="A5CCED"/>
        </a:accent1>
        <a:accent2>
          <a:srgbClr val="76B2E4"/>
        </a:accent2>
        <a:accent3>
          <a:srgbClr val="FFFFFF"/>
        </a:accent3>
        <a:accent4>
          <a:srgbClr val="000000"/>
        </a:accent4>
        <a:accent5>
          <a:srgbClr val="CFE2F4"/>
        </a:accent5>
        <a:accent6>
          <a:srgbClr val="6AA1CF"/>
        </a:accent6>
        <a:hlink>
          <a:srgbClr val="4C9BDC"/>
        </a:hlink>
        <a:folHlink>
          <a:srgbClr val="066B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DP-Presentation</Template>
  <TotalTime>24</TotalTime>
  <Pages>8</Pages>
  <Words>508</Words>
  <Application>Microsoft Office PowerPoint</Application>
  <PresentationFormat>A4 Paper (210x297 mm)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DP-Presentation</vt:lpstr>
      <vt:lpstr>PowerPoint Presentation</vt:lpstr>
      <vt:lpstr>PowerPoint Presentation</vt:lpstr>
      <vt:lpstr>Some statements about the arts – do you agree?</vt:lpstr>
      <vt:lpstr>The Knowledge framework</vt:lpstr>
      <vt:lpstr>The exhibition</vt:lpstr>
      <vt:lpstr>What problems are solved by the arts?</vt:lpstr>
      <vt:lpstr>Some answers to this question</vt:lpstr>
      <vt:lpstr>Purpose of the arts</vt:lpstr>
      <vt:lpstr>The arts and social transformation</vt:lpstr>
      <vt:lpstr>The role of language and convention in the arts</vt:lpstr>
      <vt:lpstr>Some possible answers to the question</vt:lpstr>
      <vt:lpstr>Methodology</vt:lpstr>
      <vt:lpstr>Some possible answers to the question</vt:lpstr>
      <vt:lpstr>Emotion, Reason, Intuition and Imagination and the solution to the engineering problems of an artwork </vt:lpstr>
      <vt:lpstr>Some thoughts on woks and the arts</vt:lpstr>
      <vt:lpstr>History and the arts</vt:lpstr>
      <vt:lpstr>Some possible answers</vt:lpstr>
      <vt:lpstr>Links to personal Knowledge</vt:lpstr>
      <vt:lpstr>Some possible answers</vt:lpstr>
      <vt:lpstr>Conclusions</vt:lpstr>
    </vt:vector>
  </TitlesOfParts>
  <Company>International Baccalaureate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Bill</dc:creator>
  <cp:lastModifiedBy>desktop</cp:lastModifiedBy>
  <cp:revision>11</cp:revision>
  <cp:lastPrinted>2008-04-28T11:46:04Z</cp:lastPrinted>
  <dcterms:created xsi:type="dcterms:W3CDTF">2013-01-08T12:29:15Z</dcterms:created>
  <dcterms:modified xsi:type="dcterms:W3CDTF">2013-05-16T05:34:46Z</dcterms:modified>
</cp:coreProperties>
</file>