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233"/>
  </p:normalViewPr>
  <p:slideViewPr>
    <p:cSldViewPr snapToGrid="0" snapToObjects="1">
      <p:cViewPr varScale="1">
        <p:scale>
          <a:sx n="61" d="100"/>
          <a:sy n="61" d="100"/>
        </p:scale>
        <p:origin x="9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4ce7c43bb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4ce7c43b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64ce7c43bb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2" name="Google Shape;72;p1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9" name="Google Shape;7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Google Shape;85;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3"/>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p:txBody>
      </p:sp>
      <p:sp>
        <p:nvSpPr>
          <p:cNvPr id="23" name="Google Shape;23;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0" name="Google Shape;40;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1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533400" y="3270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Mexico Historical Skills Assessment Review</a:t>
            </a:r>
            <a:endParaRPr sz="4400" b="0" i="0" u="none" strike="noStrike" cap="none">
              <a:solidFill>
                <a:schemeClr val="dk1"/>
              </a:solidFill>
              <a:latin typeface="Calibri"/>
              <a:ea typeface="Calibri"/>
              <a:cs typeface="Calibri"/>
              <a:sym typeface="Calibri"/>
            </a:endParaRPr>
          </a:p>
        </p:txBody>
      </p:sp>
      <p:sp>
        <p:nvSpPr>
          <p:cNvPr id="94" name="Google Shape;94;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Font typeface="Arial"/>
              <a:buNone/>
            </a:pPr>
            <a:endParaRPr sz="3200" b="0" i="0" u="none" strike="noStrike" cap="none">
              <a:solidFill>
                <a:srgbClr val="888888"/>
              </a:solidFill>
              <a:latin typeface="Calibri"/>
              <a:ea typeface="Calibri"/>
              <a:cs typeface="Calibri"/>
              <a:sym typeface="Calibri"/>
            </a:endParaRPr>
          </a:p>
        </p:txBody>
      </p:sp>
      <p:pic>
        <p:nvPicPr>
          <p:cNvPr id="95" name="Google Shape;95;p14"/>
          <p:cNvPicPr preferRelativeResize="0"/>
          <p:nvPr/>
        </p:nvPicPr>
        <p:blipFill rotWithShape="1">
          <a:blip r:embed="rId3">
            <a:alphaModFix/>
          </a:blip>
          <a:srcRect/>
          <a:stretch/>
        </p:blipFill>
        <p:spPr>
          <a:xfrm>
            <a:off x="1066800" y="1986558"/>
            <a:ext cx="7061200" cy="44959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11700" y="123133"/>
            <a:ext cx="8520600" cy="763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Font typeface="Calibri"/>
              <a:buNone/>
            </a:pPr>
            <a:r>
              <a:rPr lang="en-US" sz="4800" b="0" i="0" u="none" strike="noStrike" cap="none">
                <a:solidFill>
                  <a:schemeClr val="dk1"/>
                </a:solidFill>
                <a:latin typeface="Calibri"/>
                <a:ea typeface="Calibri"/>
                <a:cs typeface="Calibri"/>
                <a:sym typeface="Calibri"/>
              </a:rPr>
              <a:t>Part 1: Identifications</a:t>
            </a:r>
            <a:endParaRPr sz="4800" b="0" i="0" u="none" strike="noStrike" cap="none">
              <a:solidFill>
                <a:schemeClr val="dk1"/>
              </a:solidFill>
              <a:latin typeface="Calibri"/>
              <a:ea typeface="Calibri"/>
              <a:cs typeface="Calibri"/>
              <a:sym typeface="Calibri"/>
            </a:endParaRPr>
          </a:p>
        </p:txBody>
      </p:sp>
      <p:sp>
        <p:nvSpPr>
          <p:cNvPr id="101" name="Google Shape;101;p15"/>
          <p:cNvSpPr txBox="1">
            <a:spLocks noGrp="1"/>
          </p:cNvSpPr>
          <p:nvPr>
            <p:ph type="body" idx="1"/>
          </p:nvPr>
        </p:nvSpPr>
        <p:spPr>
          <a:xfrm>
            <a:off x="311700" y="1536633"/>
            <a:ext cx="8520600" cy="4555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534239"/>
              </a:buClr>
              <a:buSzPts val="3600"/>
              <a:buFont typeface="Proxima Nova"/>
              <a:buChar char="•"/>
            </a:pPr>
            <a:r>
              <a:rPr lang="en-US" sz="3600" b="0" i="0" u="none" strike="noStrike" cap="none">
                <a:solidFill>
                  <a:srgbClr val="534239"/>
                </a:solidFill>
                <a:latin typeface="Calibri"/>
                <a:ea typeface="Calibri"/>
                <a:cs typeface="Calibri"/>
                <a:sym typeface="Calibri"/>
              </a:rPr>
              <a:t>Identifications are a short paragraph that explains </a:t>
            </a:r>
            <a:r>
              <a:rPr lang="en-US" sz="3600" b="0" i="0" u="none" strike="noStrike" cap="none">
                <a:solidFill>
                  <a:srgbClr val="008000"/>
                </a:solidFill>
                <a:latin typeface="Calibri"/>
                <a:ea typeface="Calibri"/>
                <a:cs typeface="Calibri"/>
                <a:sym typeface="Calibri"/>
              </a:rPr>
              <a:t>what a term is </a:t>
            </a:r>
            <a:r>
              <a:rPr lang="en-US" sz="3600" b="0" i="0" u="none" strike="noStrike" cap="none">
                <a:solidFill>
                  <a:srgbClr val="534239"/>
                </a:solidFill>
                <a:latin typeface="Calibri"/>
                <a:ea typeface="Calibri"/>
                <a:cs typeface="Calibri"/>
                <a:sym typeface="Calibri"/>
              </a:rPr>
              <a:t>and </a:t>
            </a:r>
            <a:r>
              <a:rPr lang="en-US" sz="3600" b="0" i="0" u="none" strike="noStrike" cap="none">
                <a:solidFill>
                  <a:srgbClr val="3366FF"/>
                </a:solidFill>
                <a:latin typeface="Calibri"/>
                <a:ea typeface="Calibri"/>
                <a:cs typeface="Calibri"/>
                <a:sym typeface="Calibri"/>
              </a:rPr>
              <a:t>why it is significant</a:t>
            </a:r>
            <a:r>
              <a:rPr lang="en-US" sz="3600" b="0" i="0" u="none" strike="noStrike" cap="none">
                <a:solidFill>
                  <a:srgbClr val="534239"/>
                </a:solidFill>
                <a:latin typeface="Calibri"/>
                <a:ea typeface="Calibri"/>
                <a:cs typeface="Calibri"/>
                <a:sym typeface="Calibri"/>
              </a:rPr>
              <a:t> to the topic of study.</a:t>
            </a:r>
            <a:endParaRPr/>
          </a:p>
          <a:p>
            <a:pPr marL="457200" marR="0" lvl="0" indent="-457200" algn="l" rtl="0">
              <a:lnSpc>
                <a:spcPct val="100000"/>
              </a:lnSpc>
              <a:spcBef>
                <a:spcPts val="2000"/>
              </a:spcBef>
              <a:spcAft>
                <a:spcPts val="0"/>
              </a:spcAft>
              <a:buClr>
                <a:srgbClr val="534239"/>
              </a:buClr>
              <a:buSzPts val="3600"/>
              <a:buFont typeface="Proxima Nova"/>
              <a:buChar char="•"/>
            </a:pPr>
            <a:r>
              <a:rPr lang="en-US" sz="3600" b="0" i="0" u="none" strike="noStrike" cap="none">
                <a:solidFill>
                  <a:srgbClr val="534239"/>
                </a:solidFill>
                <a:latin typeface="Calibri"/>
                <a:ea typeface="Calibri"/>
                <a:cs typeface="Calibri"/>
                <a:sym typeface="Calibri"/>
              </a:rPr>
              <a:t>Identifications test both your content knowledge and your critical thinking.</a:t>
            </a:r>
            <a:endParaRPr/>
          </a:p>
          <a:p>
            <a:pPr marL="342900" marR="0" lvl="0" indent="-342900" algn="l" rtl="0">
              <a:spcBef>
                <a:spcPts val="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Example</a:t>
            </a:r>
            <a:endParaRPr/>
          </a:p>
        </p:txBody>
      </p:sp>
      <p:sp>
        <p:nvSpPr>
          <p:cNvPr id="107" name="Google Shape;107;p1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chemeClr val="dk2"/>
              </a:buClr>
              <a:buFont typeface="Arial"/>
              <a:buNone/>
            </a:pPr>
            <a:r>
              <a:rPr lang="en-US" sz="2400" b="0" i="0" u="none" strike="noStrike" cap="none">
                <a:solidFill>
                  <a:srgbClr val="6AA84F"/>
                </a:solidFill>
                <a:latin typeface="Calibri"/>
                <a:ea typeface="Calibri"/>
                <a:cs typeface="Calibri"/>
                <a:sym typeface="Calibri"/>
              </a:rPr>
              <a:t>Hernan Cortes was a Spanish Conquistador who conquered the Aztec Empire in 1521. He became the governor of New Spain after winning the territory for the Spanish crown.</a:t>
            </a:r>
            <a:r>
              <a:rPr lang="en-US" sz="2400" b="0" i="0" u="none" strike="noStrike" cap="none">
                <a:solidFill>
                  <a:schemeClr val="dk1"/>
                </a:solidFill>
                <a:latin typeface="Calibri"/>
                <a:ea typeface="Calibri"/>
                <a:cs typeface="Calibri"/>
                <a:sym typeface="Calibri"/>
              </a:rPr>
              <a:t> </a:t>
            </a:r>
            <a:r>
              <a:rPr lang="en-US" sz="2400" b="0" i="0" u="none" strike="noStrike" cap="none">
                <a:solidFill>
                  <a:srgbClr val="4A86E8"/>
                </a:solidFill>
                <a:latin typeface="Calibri"/>
                <a:ea typeface="Calibri"/>
                <a:cs typeface="Calibri"/>
                <a:sym typeface="Calibri"/>
              </a:rPr>
              <a:t>Cortes was politically and economically significant to the history of Mexico because he was responsible for establishing the Mexico as a colony of Spain. He was socially significant because he had a son with a native woman. This set the scene for racial and cultural integration that shaped modern Mexico.</a:t>
            </a:r>
            <a:br>
              <a:rPr lang="en-US" sz="3200" b="0" i="0" u="none" strike="noStrike" cap="none">
                <a:solidFill>
                  <a:srgbClr val="4A86E8"/>
                </a:solidFill>
                <a:latin typeface="Calibri"/>
                <a:ea typeface="Calibri"/>
                <a:cs typeface="Calibri"/>
                <a:sym typeface="Calibri"/>
              </a:rPr>
            </a:br>
            <a:endParaRPr sz="3200" b="0" i="0" u="none" strike="noStrike" cap="none">
              <a:solidFill>
                <a:srgbClr val="4A86E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Font typeface="Calibri"/>
              <a:buNone/>
            </a:pPr>
            <a:r>
              <a:rPr lang="en-US" sz="3959" b="0" i="0" u="none" strike="noStrike" cap="none">
                <a:solidFill>
                  <a:schemeClr val="dk1"/>
                </a:solidFill>
                <a:latin typeface="Calibri"/>
                <a:ea typeface="Calibri"/>
                <a:cs typeface="Calibri"/>
                <a:sym typeface="Calibri"/>
              </a:rPr>
              <a:t>Terms to Study</a:t>
            </a:r>
            <a:endParaRPr sz="3959" b="0" i="0" u="none" strike="noStrike" cap="none">
              <a:solidFill>
                <a:schemeClr val="dk1"/>
              </a:solidFill>
              <a:latin typeface="Calibri"/>
              <a:ea typeface="Calibri"/>
              <a:cs typeface="Calibri"/>
              <a:sym typeface="Calibri"/>
            </a:endParaRPr>
          </a:p>
        </p:txBody>
      </p:sp>
      <p:sp>
        <p:nvSpPr>
          <p:cNvPr id="113" name="Google Shape;113;p1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El Grito de </a:t>
            </a:r>
            <a:r>
              <a:rPr lang="en-US"/>
              <a:t>Dolores</a:t>
            </a:r>
            <a:endParaRPr/>
          </a:p>
          <a:p>
            <a:pPr marL="342900" marR="0" lvl="0" indent="-342900" algn="l" rtl="0">
              <a:spcBef>
                <a:spcPts val="0"/>
              </a:spcBef>
              <a:spcAft>
                <a:spcPts val="0"/>
              </a:spcAft>
              <a:buClr>
                <a:schemeClr val="dk1"/>
              </a:buClr>
              <a:buSzPts val="3200"/>
              <a:buFont typeface="Arial"/>
              <a:buChar char="•"/>
            </a:pPr>
            <a:r>
              <a:rPr lang="en-US"/>
              <a:t>Mexican Revolution</a:t>
            </a:r>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La Casta</a:t>
            </a:r>
            <a:endParaRPr sz="3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Hacienda System</a:t>
            </a:r>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Constitution of 1</a:t>
            </a:r>
            <a:r>
              <a:rPr lang="en-US"/>
              <a:t>917</a:t>
            </a:r>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La Reforma</a:t>
            </a:r>
            <a:endParaRPr sz="3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NAFTA</a:t>
            </a:r>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Conquistador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Font typeface="Calibri"/>
              <a:buNone/>
            </a:pPr>
            <a:r>
              <a:rPr lang="en-US" sz="3959" b="0" i="0" u="none" strike="noStrike" cap="none">
                <a:solidFill>
                  <a:schemeClr val="dk1"/>
                </a:solidFill>
                <a:latin typeface="Calibri"/>
                <a:ea typeface="Calibri"/>
                <a:cs typeface="Calibri"/>
                <a:sym typeface="Calibri"/>
              </a:rPr>
              <a:t>Part 2: Cause and Effect</a:t>
            </a:r>
            <a:endParaRPr sz="3959" b="0" i="0" u="none" strike="noStrike" cap="none">
              <a:solidFill>
                <a:schemeClr val="dk1"/>
              </a:solidFill>
              <a:latin typeface="Calibri"/>
              <a:ea typeface="Calibri"/>
              <a:cs typeface="Calibri"/>
              <a:sym typeface="Calibri"/>
            </a:endParaRPr>
          </a:p>
        </p:txBody>
      </p:sp>
      <p:sp>
        <p:nvSpPr>
          <p:cNvPr id="119" name="Google Shape;119;p1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skill ask you to identify key causes and effects of major historical events.  </a:t>
            </a:r>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 want try to discuss at least two causes and two effects of each event, all linked to the SPICE elements of Mexico.</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Font typeface="Calibri"/>
              <a:buNone/>
            </a:pPr>
            <a:r>
              <a:rPr lang="en-US" sz="3959" b="0" i="0" u="none" strike="noStrike" cap="none">
                <a:solidFill>
                  <a:schemeClr val="dk1"/>
                </a:solidFill>
                <a:latin typeface="Calibri"/>
                <a:ea typeface="Calibri"/>
                <a:cs typeface="Calibri"/>
                <a:sym typeface="Calibri"/>
              </a:rPr>
              <a:t>Events to Study</a:t>
            </a:r>
            <a:endParaRPr sz="3959" b="0" i="0" u="none" strike="noStrike" cap="none">
              <a:solidFill>
                <a:schemeClr val="dk1"/>
              </a:solidFill>
              <a:latin typeface="Calibri"/>
              <a:ea typeface="Calibri"/>
              <a:cs typeface="Calibri"/>
              <a:sym typeface="Calibri"/>
            </a:endParaRPr>
          </a:p>
        </p:txBody>
      </p:sp>
      <p:sp>
        <p:nvSpPr>
          <p:cNvPr id="125" name="Google Shape;125;p1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Spain’s Conquest of Mexico</a:t>
            </a:r>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Mexican Independence</a:t>
            </a:r>
            <a:endParaRPr/>
          </a:p>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Mexico’s Signing NAFTA</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Sample Cause and Effect</a:t>
            </a:r>
            <a:endParaRPr/>
          </a:p>
        </p:txBody>
      </p:sp>
      <p:sp>
        <p:nvSpPr>
          <p:cNvPr id="132" name="Google Shape;132;p2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t>Mexican Revolution</a:t>
            </a:r>
            <a:endParaRPr sz="2400" u="sng"/>
          </a:p>
          <a:p>
            <a:pPr marL="0" lvl="0" indent="0" algn="l" rtl="0">
              <a:spcBef>
                <a:spcPts val="0"/>
              </a:spcBef>
              <a:spcAft>
                <a:spcPts val="0"/>
              </a:spcAft>
              <a:buNone/>
            </a:pPr>
            <a:endParaRPr sz="2400"/>
          </a:p>
          <a:p>
            <a:pPr marL="0" lvl="0" indent="0" algn="l" rtl="0">
              <a:spcBef>
                <a:spcPts val="0"/>
              </a:spcBef>
              <a:spcAft>
                <a:spcPts val="0"/>
              </a:spcAft>
              <a:buNone/>
            </a:pPr>
            <a:r>
              <a:rPr lang="en-US" sz="1800"/>
              <a:t>One of the major causes of the Mexican Revolution was the long term social and economic inequality between the social classes. The long term social impact of La Casta and the economic impact of the Hacienda system left the vast majority of Mexicans without political voice, landless and without a chance for social mobility.  A second cause in the short term  problems was the rule of Porfirio Diaz, whose policies favored land ownership only for the elites and foreign investors. He also used violence to suppress worker strikes.  These later became the rallying cries for the revolutionary groups, the Villistas and the Zapatistas.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The first major political consequence of the Mexican Revolution was the the creation of the modern Mexican nation with the adoption of the Constitution of 1917.  A second economic consequence was that the new government began the process of land redistribution to increase land ownership amongst the lower classes of Mexico.</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Font typeface="Calibri"/>
              <a:buNone/>
            </a:pPr>
            <a:r>
              <a:rPr lang="en-US" sz="3959" b="0" i="0" u="none" strike="noStrike" cap="none">
                <a:solidFill>
                  <a:schemeClr val="dk1"/>
                </a:solidFill>
                <a:latin typeface="Calibri"/>
                <a:ea typeface="Calibri"/>
                <a:cs typeface="Calibri"/>
                <a:sym typeface="Calibri"/>
              </a:rPr>
              <a:t>Part 3: Change and Continuity</a:t>
            </a:r>
            <a:endParaRPr sz="3959" b="0" i="0" u="none" strike="noStrike" cap="none">
              <a:solidFill>
                <a:schemeClr val="dk1"/>
              </a:solidFill>
              <a:latin typeface="Calibri"/>
              <a:ea typeface="Calibri"/>
              <a:cs typeface="Calibri"/>
              <a:sym typeface="Calibri"/>
            </a:endParaRPr>
          </a:p>
        </p:txBody>
      </p:sp>
      <p:sp>
        <p:nvSpPr>
          <p:cNvPr id="138" name="Google Shape;138;p2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this skill you are evaluating historical change over time.  You are going to be asked to evaluate </a:t>
            </a:r>
            <a:r>
              <a:rPr lang="en-US" b="1"/>
              <a:t>two </a:t>
            </a:r>
            <a:r>
              <a:rPr lang="en-US" sz="3200" b="0" i="0" u="none" strike="noStrike" cap="none">
                <a:solidFill>
                  <a:schemeClr val="dk1"/>
                </a:solidFill>
                <a:latin typeface="Calibri"/>
                <a:ea typeface="Calibri"/>
                <a:cs typeface="Calibri"/>
                <a:sym typeface="Calibri"/>
              </a:rPr>
              <a:t>themes in Mexican History (think SPICE elements) that have changed as Mexico has modernized and what </a:t>
            </a:r>
            <a:r>
              <a:rPr lang="en-US" sz="3200" b="1" i="0" u="none" strike="noStrike" cap="none">
                <a:solidFill>
                  <a:schemeClr val="dk1"/>
                </a:solidFill>
              </a:rPr>
              <a:t>t</a:t>
            </a:r>
            <a:r>
              <a:rPr lang="en-US" b="1"/>
              <a:t>wo</a:t>
            </a:r>
            <a:r>
              <a:rPr lang="en-US" sz="3200" b="0" i="0" u="none" strike="noStrike" cap="none">
                <a:solidFill>
                  <a:schemeClr val="dk1"/>
                </a:solidFill>
                <a:latin typeface="Calibri"/>
                <a:ea typeface="Calibri"/>
                <a:cs typeface="Calibri"/>
                <a:sym typeface="Calibri"/>
              </a:rPr>
              <a:t> themes have remained the same. </a:t>
            </a:r>
            <a:endParaRPr sz="3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200"/>
              <a:buFont typeface="Arial"/>
              <a:buChar char="•"/>
            </a:pPr>
            <a:r>
              <a:rPr lang="en-US"/>
              <a:t>In what ways has Mexico changed and stayed the same from the Plan de Iguala to Today?</a:t>
            </a:r>
            <a:r>
              <a:rPr lang="en-US" sz="3200" b="0" i="0"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342900" marR="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Macintosh PowerPoint</Application>
  <PresentationFormat>On-screen Show (4:3)</PresentationFormat>
  <Paragraphs>32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Proxima Nova</vt:lpstr>
      <vt:lpstr>Office Theme</vt:lpstr>
      <vt:lpstr>Mexico Historical Skills Assessment Review</vt:lpstr>
      <vt:lpstr>Part 1: Identifications</vt:lpstr>
      <vt:lpstr>Example</vt:lpstr>
      <vt:lpstr>Terms to Study</vt:lpstr>
      <vt:lpstr>Part 2: Cause and Effect</vt:lpstr>
      <vt:lpstr>Events to Study</vt:lpstr>
      <vt:lpstr>Sample Cause and Effect</vt:lpstr>
      <vt:lpstr>Part 3: Change and Continuity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Mexico Historical Skills Assessment Review</dc:title>
  <cp:lastModifiedBy>Stephen Johnson</cp:lastModifiedBy>
  <cp:revision>1</cp:revision>
  <dcterms:modified xsi:type="dcterms:W3CDTF">2019-10-09T19:50:13Z</dcterms:modified>
</cp:coreProperties>
</file>