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Source Sans Pro" panose="020B0503030403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389296f3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389296f3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 rot="5400000">
            <a:off x="4386262" y="-719138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 rot="5400000">
            <a:off x="2839798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18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Font typeface="Source Sans Pro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18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Font typeface="Source Sans Pro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Source Sans Pro"/>
              <a:buNone/>
              <a:defRPr sz="7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Source Sans Pro"/>
              <a:buNone/>
              <a:defRPr sz="23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0" name="Google Shape;40;p5"/>
          <p:cNvGrpSpPr/>
          <p:nvPr/>
        </p:nvGrpSpPr>
        <p:grpSpPr>
          <a:xfrm>
            <a:off x="752858" y="744469"/>
            <a:ext cx="10674116" cy="5349671"/>
            <a:chOff x="752858" y="744469"/>
            <a:chExt cx="10674116" cy="5349671"/>
          </a:xfrm>
        </p:grpSpPr>
        <p:sp>
          <p:nvSpPr>
            <p:cNvPr id="41" name="Google Shape;41;p5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42" name="Google Shape;42;p5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Source Sans Pro"/>
              <a:buNone/>
              <a:defRPr sz="72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urce Sans Pro"/>
              <a:buNone/>
              <a:defRPr sz="2000" b="0" i="1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urce Sans Pro"/>
              <a:buNone/>
              <a:defRPr sz="1600" b="0" i="1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urce Sans Pro"/>
              <a:buNone/>
              <a:defRPr sz="1600" b="0" i="1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urce Sans Pro"/>
              <a:buNone/>
              <a:defRPr sz="1600" b="0" i="1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6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Source Sans Pro"/>
              <a:buNone/>
              <a:defRPr sz="4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302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None/>
              <a:defRPr sz="1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None/>
              <a:defRPr sz="1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None/>
              <a:defRPr sz="1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Font typeface="Source Sans Pro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9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Source Sans Pro"/>
              <a:buNone/>
              <a:defRPr sz="4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0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2000"/>
              <a:buFont typeface="Source Sans Pro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None/>
              <a:defRPr sz="1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None/>
              <a:defRPr sz="1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None/>
              <a:defRPr sz="1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Font typeface="Source Sans Pro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0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sz="1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sz="16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bNgotEobNO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DWZKmpFVE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B3MhxMj1H_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zsVUT7WqH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HQGBFwRi_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uardianlv.com/2014/09/mexican-independence-day-remembers-grito-de-dolores-revolutionary-call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8HEYNitvm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Day 2: </a:t>
            </a:r>
            <a:b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Creation of a Nation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can explain the events that led to Mexico gaining its </a:t>
            </a:r>
            <a:r>
              <a:rPr lang="en-US"/>
              <a:t>i</a:t>
            </a: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ndependence</a:t>
            </a:r>
            <a:r>
              <a:rPr lang="en-US"/>
              <a:t> and development into a constitutional republic </a:t>
            </a: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can define Conservative and Liberal.</a:t>
            </a:r>
            <a:endParaRPr/>
          </a:p>
          <a:p>
            <a:pPr marL="0" marR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After Independence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body" idx="1"/>
          </p:nvPr>
        </p:nvSpPr>
        <p:spPr>
          <a:xfrm>
            <a:off x="2621280" y="1813646"/>
            <a:ext cx="6949440" cy="363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Many Peninsulares left Mexico.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Infrastructure was destroyed during the war.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Mexico lacked roads and bridges and struggled to build any because they could not collect taxes.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Presidency was a revolving door of rich landowners who controlled their own armies.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Instability throughout the country.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Little impact on the lives of the Mestizos…Still lacked rights and economic opportunities.</a:t>
            </a: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 rotWithShape="1">
          <a:blip r:embed="rId3">
            <a:alphaModFix/>
          </a:blip>
          <a:srcRect t="8829" b="8828"/>
          <a:stretch/>
        </p:blipFill>
        <p:spPr>
          <a:xfrm>
            <a:off x="6934338" y="5021861"/>
            <a:ext cx="1523908" cy="161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1371600" y="128075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War of </a:t>
            </a:r>
            <a:b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North American Intervention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1" name="Google Shape;161;p23"/>
          <p:cNvSpPr txBox="1">
            <a:spLocks noGrp="1"/>
          </p:cNvSpPr>
          <p:nvPr>
            <p:ph type="body" idx="1"/>
          </p:nvPr>
        </p:nvSpPr>
        <p:spPr>
          <a:xfrm>
            <a:off x="2621280" y="1752600"/>
            <a:ext cx="6949440" cy="363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Antonio Lopez Santa Ana was President of 11 different Governments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Kept Central Government Weak and Taxes Low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United States saw opportunity and expanded into Mexico’s Territory North of the Rio Grande (Arizona, Texas, New Mexico)</a:t>
            </a:r>
            <a:endParaRPr/>
          </a:p>
          <a:p>
            <a:pPr marL="0" marR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5375" y="4017342"/>
            <a:ext cx="4005345" cy="2781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/>
        </p:nvSpPr>
        <p:spPr>
          <a:xfrm>
            <a:off x="829950" y="4801850"/>
            <a:ext cx="42627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Mexican - American War in 3 Minutes!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title"/>
          </p:nvPr>
        </p:nvSpPr>
        <p:spPr>
          <a:xfrm>
            <a:off x="1212574" y="188844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Loss of Land and Pride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9" name="Google Shape;169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25148" y="1163541"/>
            <a:ext cx="7494104" cy="5995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Conservative and Liberal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5" name="Google Shape;175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06104" y="2286000"/>
            <a:ext cx="2779166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262887" y="2286000"/>
            <a:ext cx="2971650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2490296" y="5768796"/>
            <a:ext cx="33009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Antonio Lopez Santa Ana</a:t>
            </a:r>
            <a:endParaRPr sz="240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7382391" y="5768796"/>
            <a:ext cx="18519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366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Bentio Juarez</a:t>
            </a:r>
            <a:endParaRPr sz="2400">
              <a:solidFill>
                <a:srgbClr val="3366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Liberals &amp; Conservatives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4" name="Google Shape;184;p26"/>
          <p:cNvSpPr txBox="1">
            <a:spLocks noGrp="1"/>
          </p:cNvSpPr>
          <p:nvPr>
            <p:ph type="body" idx="1"/>
          </p:nvPr>
        </p:nvSpPr>
        <p:spPr>
          <a:xfrm>
            <a:off x="2566851" y="995531"/>
            <a:ext cx="2743200" cy="903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Font typeface="Source Sans Pro"/>
              <a:buNone/>
            </a:pPr>
            <a:r>
              <a:rPr lang="en-US" sz="3000" b="1" i="0" u="sng" strike="noStrike" cap="none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Liberals</a:t>
            </a:r>
            <a:endParaRPr sz="3000" b="1" i="0" u="sng" strike="noStrike" cap="none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5" name="Google Shape;185;p26"/>
          <p:cNvSpPr txBox="1">
            <a:spLocks noGrp="1"/>
          </p:cNvSpPr>
          <p:nvPr>
            <p:ph type="body" idx="2"/>
          </p:nvPr>
        </p:nvSpPr>
        <p:spPr>
          <a:xfrm>
            <a:off x="1858181" y="2291556"/>
            <a:ext cx="4160541" cy="395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SzPts val="1850"/>
              <a:buFont typeface="Source Sans Pro"/>
              <a:buChar char="■"/>
            </a:pPr>
            <a:r>
              <a:rPr lang="en-US" sz="1850" b="1" i="0" u="none" strike="noStrike" cap="none">
                <a:solidFill>
                  <a:srgbClr val="3366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Mexico in the 19th century (1800s), liberals were mainly educated, middle class professionals like teachers, &amp; lawyers who lived in cities or urban areas.</a:t>
            </a:r>
            <a:endParaRPr/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rgbClr val="3366FF"/>
              </a:buClr>
              <a:buSzPts val="1850"/>
              <a:buFont typeface="Source Sans Pro"/>
              <a:buChar char="■"/>
            </a:pPr>
            <a:r>
              <a:rPr lang="en-US" sz="1850" b="1" i="0" u="none" strike="noStrike" cap="none">
                <a:solidFill>
                  <a:srgbClr val="3366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Liberals generally wanted to distribute the ownership of land more broadly &amp; to change the political &amp; economic systems of Mexico to give every Mexican more political rights &amp; power rather than the systems being dominated by an elite few.</a:t>
            </a:r>
            <a:endParaRPr/>
          </a:p>
          <a:p>
            <a:pPr marL="384048" marR="0" lvl="0" indent="-266573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50"/>
              <a:buFont typeface="Source Sans Pro"/>
              <a:buNone/>
            </a:pPr>
            <a:endParaRPr sz="185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6" name="Google Shape;186;p26"/>
          <p:cNvSpPr txBox="1">
            <a:spLocks noGrp="1"/>
          </p:cNvSpPr>
          <p:nvPr>
            <p:ph type="body" idx="3"/>
          </p:nvPr>
        </p:nvSpPr>
        <p:spPr>
          <a:xfrm>
            <a:off x="6832790" y="995531"/>
            <a:ext cx="2743200" cy="9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Source Sans Pro"/>
              <a:buNone/>
            </a:pPr>
            <a:r>
              <a:rPr lang="en-US" sz="3000" b="1" i="0" u="sng" strike="noStrike" cap="none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Conservatives</a:t>
            </a:r>
            <a:endParaRPr sz="3000" b="1" i="0" u="sng" strike="noStrike" cap="none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7" name="Google Shape;187;p26"/>
          <p:cNvSpPr txBox="1">
            <a:spLocks noGrp="1"/>
          </p:cNvSpPr>
          <p:nvPr>
            <p:ph type="body" idx="4"/>
          </p:nvPr>
        </p:nvSpPr>
        <p:spPr>
          <a:xfrm>
            <a:off x="6450106" y="2291556"/>
            <a:ext cx="3846119" cy="414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Source Sans Pro"/>
              <a:buChar char="■"/>
            </a:pPr>
            <a:r>
              <a:rPr lang="en-US" sz="2000" b="1" i="0" u="none" strike="noStrike" cap="none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Mexico in the 19th century (1800s), conservatives were mainly wealthy landowners, Creoles, who wanted a political system that would preserve their wealth &amp; privilege.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Source Sans Pro"/>
              <a:buChar char="■"/>
            </a:pPr>
            <a:r>
              <a:rPr lang="en-US" sz="2000" b="1" i="0" u="none" strike="noStrike" cap="none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Conservatives generally did NOT want to share land in Mexico with mestizo or indigenous Mexicans.</a:t>
            </a:r>
            <a:endParaRPr/>
          </a:p>
          <a:p>
            <a:pPr marL="384048" marR="0" lvl="0" indent="-257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1371600" y="304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Rise of the Liberals: </a:t>
            </a:r>
            <a:b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Reforma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1"/>
          </p:nvPr>
        </p:nvSpPr>
        <p:spPr>
          <a:xfrm>
            <a:off x="2621280" y="1779495"/>
            <a:ext cx="6949500" cy="29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Reforma: </a:t>
            </a: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Liberal group who called for the lessening of the power of the Catholic Church and Military Leaders in Mexico.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Reforma </a:t>
            </a: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forced the Church to sell non-religious land holdings and established a new constitution.</a:t>
            </a: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Benito Juarez: Mestizo Lawyer who rose to power from nothing.</a:t>
            </a:r>
            <a:endParaRPr/>
          </a:p>
          <a:p>
            <a:pPr marL="384048" marR="0" lvl="1" indent="-257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</a:pP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4" name="Google Shape;19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4386" y="4235477"/>
            <a:ext cx="3692896" cy="2848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Juarez as President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0" name="Google Shape;200;p28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Juarez wrote the Constitution of 1857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Created a government run Education System.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Limited the Power of the Catholic Church. Forced them to sell much of their land.</a:t>
            </a: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Broke up Tribal Lands into Individually Owned Lands→ Didn’t Work because Rich landowners bought them instead.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Encouraged foreign investment to build infrastructure.</a:t>
            </a: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Juarez died in 1872 of a heart attack</a:t>
            </a:r>
            <a:endParaRPr/>
          </a:p>
          <a:p>
            <a:pPr marL="384048" marR="0" lvl="0" indent="-257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Civil War and Cinco de Mayo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6" name="Google Shape;206;p29"/>
          <p:cNvSpPr txBox="1">
            <a:spLocks noGrp="1"/>
          </p:cNvSpPr>
          <p:nvPr>
            <p:ph type="body" idx="1"/>
          </p:nvPr>
        </p:nvSpPr>
        <p:spPr>
          <a:xfrm>
            <a:off x="2621280" y="2084294"/>
            <a:ext cx="6949440" cy="3983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1858 conservative elites forced the liberals out of Mexico because they were afraid of losing their social and economic privileges </a:t>
            </a:r>
            <a:endParaRPr/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liberals, led by Juarez, fled to Veracruz and civil war broke out.  </a:t>
            </a:r>
            <a:endParaRPr/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During the war, Mexico quit paying its foreign loan payments and the French sent an army to invade and bring the conservatives back to power.  On May 5</a:t>
            </a:r>
            <a:r>
              <a:rPr lang="en-US" sz="2000" b="0" i="0" u="none" strike="noStrike" cap="none" baseline="30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</a:t>
            </a: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1862, the liberal forces defeated the French invaders in the Battle of Puebla.  </a:t>
            </a:r>
            <a:endParaRPr/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French eventually withdrew in 1867 and Juarez was once again elected as President</a:t>
            </a: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8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u="sng">
                <a:solidFill>
                  <a:schemeClr val="hlink"/>
                </a:solidFill>
                <a:hlinkClick r:id="rId3"/>
              </a:rPr>
              <a:t>Franco-Mexican War in 3 Minutes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Diaz’s Rule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2" name="Google Shape;212;p30"/>
          <p:cNvSpPr txBox="1">
            <a:spLocks noGrp="1"/>
          </p:cNvSpPr>
          <p:nvPr>
            <p:ph type="body" idx="1"/>
          </p:nvPr>
        </p:nvSpPr>
        <p:spPr>
          <a:xfrm>
            <a:off x="1524000" y="2062933"/>
            <a:ext cx="5480552" cy="4795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Porfirio Diaz rose to power (through a coup) as President following Juarez’s death and stayed in power for over 30 years. During his rule…</a:t>
            </a:r>
            <a:endParaRPr/>
          </a:p>
          <a:p>
            <a:pPr marL="384048" marR="0" lvl="1" indent="-384048" algn="l" rtl="0">
              <a:lnSpc>
                <a:spcPct val="8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Rich continued to buy land…</a:t>
            </a:r>
            <a:endParaRPr/>
          </a:p>
          <a:p>
            <a:pPr marL="384048" marR="0" lvl="2" indent="-384048" algn="l" rtl="0">
              <a:lnSpc>
                <a:spcPct val="8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30 families owned half of Mexico by 1900 → More Poverty </a:t>
            </a:r>
            <a:endParaRPr sz="1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8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Mexico engaged in foreign trade → More Foreigners…90% of all industry and 25% of land owned by foreigners.</a:t>
            </a: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8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Oil and Coal were discovered → Controlled by Foreigners</a:t>
            </a:r>
            <a:endParaRPr/>
          </a:p>
          <a:p>
            <a:pPr marL="384048" marR="0" lvl="1" indent="-384048" algn="l" rtl="0">
              <a:lnSpc>
                <a:spcPct val="8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Pan, o Palo (Bread or Stick): Created a large police force to maintain his rule (stick) and rewarded his supporters with benefits (bread). </a:t>
            </a:r>
            <a:endParaRPr/>
          </a:p>
          <a:p>
            <a:pPr marL="384048" marR="0" lvl="1" indent="-257048" algn="l" rtl="0">
              <a:lnSpc>
                <a:spcPct val="8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</a:pP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257048" algn="l" rtl="0">
              <a:lnSpc>
                <a:spcPct val="8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</a:pP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1796" y="2062933"/>
            <a:ext cx="3283646" cy="438469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/>
          <p:nvPr/>
        </p:nvSpPr>
        <p:spPr>
          <a:xfrm>
            <a:off x="7936225" y="488950"/>
            <a:ext cx="39618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Porfirio Diaz in History (USE SUBTITLES IN ENGLISH!)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Mexican Revolution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0" name="Google Shape;220;p31"/>
          <p:cNvSpPr txBox="1">
            <a:spLocks noGrp="1"/>
          </p:cNvSpPr>
          <p:nvPr>
            <p:ph type="body" idx="1"/>
          </p:nvPr>
        </p:nvSpPr>
        <p:spPr>
          <a:xfrm>
            <a:off x="1925016" y="2084294"/>
            <a:ext cx="8387918" cy="363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major armed struggle between 1910-1920 that reshaped Mexican Social, Political, Environmental, Cultural, and Economic landscape.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Main goal was to end Diaz’s 30 year rule and to solve inequality within society.</a:t>
            </a: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variety of factions rose up to fight against Diaz’s government.</a:t>
            </a:r>
            <a:endParaRPr/>
          </a:p>
        </p:txBody>
      </p:sp>
      <p:pic>
        <p:nvPicPr>
          <p:cNvPr id="221" name="Google Shape;22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6227" y="4428560"/>
            <a:ext cx="3835959" cy="2429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Conservative</a:t>
            </a:r>
            <a:endParaRPr sz="4400" b="0" i="0" u="none" strike="noStrike" cap="none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2025270" y="2084294"/>
            <a:ext cx="7842630" cy="4135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Someone who wants the political, social &amp; economic systems of their country to either A) remain the way they are OR B) return to how they were at an earlier time.</a:t>
            </a:r>
            <a:endParaRPr/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3656" y="3265993"/>
            <a:ext cx="4150272" cy="3486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Factions of The Revolution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7" name="Google Shape;227;p32"/>
          <p:cNvSpPr txBox="1">
            <a:spLocks noGrp="1"/>
          </p:cNvSpPr>
          <p:nvPr>
            <p:ph type="body" idx="1"/>
          </p:nvPr>
        </p:nvSpPr>
        <p:spPr>
          <a:xfrm>
            <a:off x="3134805" y="2473794"/>
            <a:ext cx="6949500" cy="43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rgbClr val="FF66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Zapatistas (Southern Mexico)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rgbClr val="FF66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Led by Emilian</a:t>
            </a:r>
            <a:r>
              <a:rPr lang="en-US">
                <a:solidFill>
                  <a:srgbClr val="FF6600"/>
                </a:solidFill>
              </a:rPr>
              <a:t>o</a:t>
            </a:r>
            <a:r>
              <a:rPr lang="en-US" sz="2000" b="0" i="1" u="none" strike="noStrike" cap="none">
                <a:solidFill>
                  <a:srgbClr val="FF66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Zapata</a:t>
            </a:r>
            <a:endParaRPr sz="2000" b="0" i="1" u="none" strike="noStrike" cap="none">
              <a:solidFill>
                <a:srgbClr val="FF66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rgbClr val="FF66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Called for land reform and redistribution of Hacienda Land to the peasants.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rgbClr val="008000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rgbClr val="008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Villistas (Northern Mexico)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rgbClr val="008000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rgbClr val="008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Led by Pancho Villa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rgbClr val="008000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rgbClr val="008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Called for land reforms and improved working conditions for rural peasants and urban workers.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rgbClr val="660066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rgbClr val="6600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Constitutionalists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rgbClr val="660066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rgbClr val="6600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Called for democracy established by the 1857 constitution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rgbClr val="660066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rgbClr val="6600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Supported by the United States</a:t>
            </a:r>
            <a:endParaRPr sz="2000" b="0" i="1" u="none" strike="noStrike" cap="none">
              <a:solidFill>
                <a:srgbClr val="6600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257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8" name="Google Shape;2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63" y="3959296"/>
            <a:ext cx="2512424" cy="14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2562" y="1437250"/>
            <a:ext cx="1640475" cy="205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Mexican Revolution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5" name="Google Shape;235;p33"/>
          <p:cNvSpPr txBox="1">
            <a:spLocks noGrp="1"/>
          </p:cNvSpPr>
          <p:nvPr>
            <p:ph type="body" idx="1"/>
          </p:nvPr>
        </p:nvSpPr>
        <p:spPr>
          <a:xfrm>
            <a:off x="1524000" y="2084294"/>
            <a:ext cx="9006151" cy="363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1912-1914: The various rebel armies fought battles all around Mexico against the national Army.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Leaders such as Zapata and Villa rose to international fame.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1914: The Constitutionalists (with help from the U.S.) took power of the presidency.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Arranged a meeting between then three factions to bring peace to Mexico. 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meeting broke into violence between the major armies and led to a continued struggle.</a:t>
            </a: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6" name="Google Shape;23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2382" y="5254514"/>
            <a:ext cx="2873948" cy="1471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Continuing Struggle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2" name="Google Shape;242;p34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Villa &amp; Zapata made an alliance to overthrow the Constitutional Government and fighting increased.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Villa: “Those are men who have always slept on soft pillows. How could they ever be friends of the people who have spent their whole lives in nothing but suffering?”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Villa-Zapata army was crushed after attempting to occupy Mexico City and the Constitutionalist took control of the country. </a:t>
            </a: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u="sng">
                <a:solidFill>
                  <a:schemeClr val="hlink"/>
                </a:solidFill>
                <a:hlinkClick r:id="rId3"/>
              </a:rPr>
              <a:t>Mexican Revolution during WW1</a:t>
            </a:r>
            <a:r>
              <a:rPr lang="en-US"/>
              <a:t> (Watch first five minutes)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Constitution of 1917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8" name="Google Shape;248;p35"/>
          <p:cNvSpPr txBox="1">
            <a:spLocks noGrp="1"/>
          </p:cNvSpPr>
          <p:nvPr>
            <p:ph type="body" idx="1"/>
          </p:nvPr>
        </p:nvSpPr>
        <p:spPr>
          <a:xfrm>
            <a:off x="1852666" y="2084294"/>
            <a:ext cx="6949440" cy="363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Constitutionalist Government crafted a the 1917 Constitution.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Constitution Increased the role of the Mexican Government in the lives of Mexicans with policies such as…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Redistributed land to rural farmers</a:t>
            </a: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Allowed for the creation of Labor Unions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Took control of oil and mineral deposits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Created a separation of Church &amp; State</a:t>
            </a: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9" name="Google Shape;24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76131" y="1713387"/>
            <a:ext cx="3000914" cy="438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Results of the </a:t>
            </a:r>
            <a:b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Mexican Revolution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5" name="Google Shape;255;p36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While not all accepted the Constitution, it did mark the end of the Revolution.</a:t>
            </a: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Diaz’s Government ended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Hacienda System Ended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Kicked out Foreign Investors and the Mexican Government took control of the Oil Business.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Increased Nationalism among Mexicans.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Eventual Rise of the </a:t>
            </a:r>
            <a:r>
              <a:rPr lang="en-US" sz="2000" b="0" i="1" u="none" strike="noStrike" cap="none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</a:t>
            </a: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(Held power from 1930’s to 1990’s).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Between 1.5-2 Million Mexicans died during these conflicts and much of the Mexican infrastructure was destroyed.</a:t>
            </a: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rgbClr val="3366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Liberal</a:t>
            </a:r>
            <a:endParaRPr sz="4400" b="0" i="0" u="none" strike="noStrike" cap="none">
              <a:solidFill>
                <a:srgbClr val="3366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2175651" y="2084294"/>
            <a:ext cx="7920066" cy="363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SzPts val="2000"/>
              <a:buFont typeface="Source Sans Pro"/>
              <a:buChar char="■"/>
            </a:pPr>
            <a:r>
              <a:rPr lang="en-US" sz="2000" b="1" i="0" u="none" strike="noStrike" cap="none">
                <a:solidFill>
                  <a:srgbClr val="3366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Someone who wants the political, social &amp; economic systems of their country to change.</a:t>
            </a:r>
            <a:endParaRPr sz="2000" b="1" i="0" u="none" strike="noStrike" cap="none">
              <a:solidFill>
                <a:srgbClr val="3366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828" y="3252940"/>
            <a:ext cx="4742803" cy="266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8454" y="3449743"/>
            <a:ext cx="3847247" cy="2667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Independence to Revolution</a:t>
            </a:r>
            <a:endParaRPr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/>
              <a:t>The story of how Mexico became Mexico</a:t>
            </a:r>
            <a:endParaRPr sz="3000" i="1"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18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Working in pairs you are going to create a graphic novel/screenplay that explains how Mexico freed itself from Spanish control and because a modern republic in 1917.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200"/>
              </a:spcAft>
              <a:buNone/>
            </a:pPr>
            <a:r>
              <a:rPr lang="en-US"/>
              <a:t>Details of the assignment are available on the class website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Events in Europe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Spain was conquered by France in 1808 and the Spanish King was arrested.</a:t>
            </a:r>
            <a:r>
              <a:rPr lang="en-US"/>
              <a:t> 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800" u="sng">
                <a:solidFill>
                  <a:schemeClr val="hlink"/>
                </a:solidFill>
                <a:hlinkClick r:id="rId3"/>
              </a:rPr>
              <a:t>Spanish Monarchy recap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Spain created a new constitution that called for popular voting rights and a representative government. They also called for more revenue from New Spain.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This heightened tensions between the Creoles and Peninsulares.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Mestizo citizens were struggling and also upset.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Grito de Dolores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“The Cry of Dolores”: September 16, 1810 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Father Miguel Hidalgo, a creole priest, called for Independence and managed to gain thousands of followers.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sng" strike="noStrike" cap="non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EL Grito de Dolores</a:t>
            </a: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9352" y="3502748"/>
            <a:ext cx="3508548" cy="3355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Grito de Dolores</a:t>
            </a:r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2621280" y="2084294"/>
            <a:ext cx="7144227" cy="418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Hidalgo and his followers were upset about the Peninsulares were exploiting them to pay the higher taxes demanded by Spain and the continuation of slavery in New Spain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They used violence to make their claims but in the end their movement was crushed and Hidalgo and the other leaders were executed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Others took the helm of the rebellion, including José María Morelos y Pavón, Mariano Matamoros and Vicente Guerrero,</a:t>
            </a: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u="sng">
                <a:solidFill>
                  <a:schemeClr val="hlink"/>
                </a:solidFill>
                <a:hlinkClick r:id="rId3"/>
              </a:rPr>
              <a:t>The Cry of Dolores - Re-Enactment</a:t>
            </a: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Independence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2621250" y="1595162"/>
            <a:ext cx="6949500" cy="23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1814, the Spanish King returned to power, only to be forced to sign a new Liberal constitution in 1820 because of a popular uprising.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1821, Conservative Peninsulares and Creoles who feared that they would lose their legal privileges in Mexico, called for independence.</a:t>
            </a:r>
            <a:endParaRPr/>
          </a:p>
          <a:p>
            <a:pPr marL="384048" marR="0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After a short war against Spain, Mexico gained its independence.</a:t>
            </a: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3328" y="4721279"/>
            <a:ext cx="3798616" cy="2136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Plan De Iguala</a:t>
            </a:r>
            <a:endParaRPr sz="4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</a:pP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Mexico signed the Plan de Iguala (The Three </a:t>
            </a:r>
            <a:r>
              <a:rPr lang="en-US"/>
              <a:t>Guarantees</a:t>
            </a:r>
            <a:r>
              <a:rPr lang="en-US"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Religion: Roman Catholic Church as the State Religion</a:t>
            </a:r>
            <a:endParaRPr/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Social Equality: Creoles get the same rights as Peninsulares</a:t>
            </a:r>
            <a:endParaRPr sz="2000" b="0" i="1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4048" marR="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</a:pPr>
            <a:r>
              <a:rPr lang="en-US" sz="20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Independence: Constitutional Monarchy with a European Ruler</a:t>
            </a:r>
            <a:endParaRPr/>
          </a:p>
          <a:p>
            <a:pPr marL="0" marR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</a:pPr>
            <a:endParaRPr sz="20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8" name="Google Shape;14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9130" y="4076033"/>
            <a:ext cx="1659739" cy="2655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1431</Words>
  <Application>Microsoft Macintosh PowerPoint</Application>
  <PresentationFormat>Widescreen</PresentationFormat>
  <Paragraphs>124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Source Sans Pro</vt:lpstr>
      <vt:lpstr>Crop</vt:lpstr>
      <vt:lpstr>Day 2:  The Creation of a Nation</vt:lpstr>
      <vt:lpstr>Conservative</vt:lpstr>
      <vt:lpstr>Liberal</vt:lpstr>
      <vt:lpstr>Independence to Revolution The story of how Mexico became Mexico</vt:lpstr>
      <vt:lpstr>Events in Europe</vt:lpstr>
      <vt:lpstr>El Grito de Dolores</vt:lpstr>
      <vt:lpstr>El Grito de Dolores</vt:lpstr>
      <vt:lpstr>Independence</vt:lpstr>
      <vt:lpstr>El Plan De Iguala</vt:lpstr>
      <vt:lpstr>After Independence</vt:lpstr>
      <vt:lpstr>The War of  North American Intervention</vt:lpstr>
      <vt:lpstr>Loss of Land and Pride</vt:lpstr>
      <vt:lpstr>Conservative and Liberal</vt:lpstr>
      <vt:lpstr>Liberals &amp; Conservatives</vt:lpstr>
      <vt:lpstr>Rise of the Liberals:  La Reforma</vt:lpstr>
      <vt:lpstr>Juarez as President</vt:lpstr>
      <vt:lpstr>Civil War and Cinco de Mayo</vt:lpstr>
      <vt:lpstr>Diaz’s Rule</vt:lpstr>
      <vt:lpstr>Mexican Revolution</vt:lpstr>
      <vt:lpstr>Factions of The Revolution</vt:lpstr>
      <vt:lpstr>The Mexican Revolution</vt:lpstr>
      <vt:lpstr>A Continuing Struggle</vt:lpstr>
      <vt:lpstr>The Constitution of 1917</vt:lpstr>
      <vt:lpstr>Results of the  Mexican Revolution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2:  The Creation of a Nation</dc:title>
  <cp:lastModifiedBy>Stephen Johnson</cp:lastModifiedBy>
  <cp:revision>1</cp:revision>
  <dcterms:modified xsi:type="dcterms:W3CDTF">2019-09-24T19:20:32Z</dcterms:modified>
</cp:coreProperties>
</file>