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30"/>
  </p:normalViewPr>
  <p:slideViewPr>
    <p:cSldViewPr snapToGrid="0" snapToObjects="1">
      <p:cViewPr varScale="1">
        <p:scale>
          <a:sx n="80" d="100"/>
          <a:sy n="80"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e57ec1691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e57ec1691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e57ec1691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e57ec169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4e57ec1691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4e57ec169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e57ec1691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4e57ec1691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4e57ec1691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4e57ec1691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e57ec1691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e57ec1691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highlight>
                  <a:schemeClr val="dk1"/>
                </a:highlight>
              </a:defRPr>
            </a:lvl1pPr>
            <a:lvl2pPr marL="914400" lvl="1" indent="-317500" algn="ctr">
              <a:spcBef>
                <a:spcPts val="1600"/>
              </a:spcBef>
              <a:spcAft>
                <a:spcPts val="0"/>
              </a:spcAft>
              <a:buSzPts val="1400"/>
              <a:buChar char="○"/>
              <a:defRPr>
                <a:highlight>
                  <a:schemeClr val="dk1"/>
                </a:highlight>
              </a:defRPr>
            </a:lvl2pPr>
            <a:lvl3pPr marL="1371600" lvl="2" indent="-317500" algn="ctr">
              <a:spcBef>
                <a:spcPts val="1600"/>
              </a:spcBef>
              <a:spcAft>
                <a:spcPts val="0"/>
              </a:spcAft>
              <a:buSzPts val="1400"/>
              <a:buChar char="■"/>
              <a:defRPr>
                <a:highlight>
                  <a:schemeClr val="dk1"/>
                </a:highlight>
              </a:defRPr>
            </a:lvl3pPr>
            <a:lvl4pPr marL="1828800" lvl="3" indent="-317500" algn="ctr">
              <a:spcBef>
                <a:spcPts val="1600"/>
              </a:spcBef>
              <a:spcAft>
                <a:spcPts val="0"/>
              </a:spcAft>
              <a:buSzPts val="1400"/>
              <a:buChar char="●"/>
              <a:defRPr>
                <a:highlight>
                  <a:schemeClr val="dk1"/>
                </a:highlight>
              </a:defRPr>
            </a:lvl4pPr>
            <a:lvl5pPr marL="2286000" lvl="4" indent="-317500" algn="ctr">
              <a:spcBef>
                <a:spcPts val="1600"/>
              </a:spcBef>
              <a:spcAft>
                <a:spcPts val="0"/>
              </a:spcAft>
              <a:buSzPts val="1400"/>
              <a:buChar char="○"/>
              <a:defRPr>
                <a:highlight>
                  <a:schemeClr val="dk1"/>
                </a:highlight>
              </a:defRPr>
            </a:lvl5pPr>
            <a:lvl6pPr marL="2743200" lvl="5" indent="-317500" algn="ctr">
              <a:spcBef>
                <a:spcPts val="1600"/>
              </a:spcBef>
              <a:spcAft>
                <a:spcPts val="0"/>
              </a:spcAft>
              <a:buSzPts val="1400"/>
              <a:buChar char="■"/>
              <a:defRPr>
                <a:highlight>
                  <a:schemeClr val="dk1"/>
                </a:highlight>
              </a:defRPr>
            </a:lvl6pPr>
            <a:lvl7pPr marL="3200400" lvl="6" indent="-317500" algn="ctr">
              <a:spcBef>
                <a:spcPts val="1600"/>
              </a:spcBef>
              <a:spcAft>
                <a:spcPts val="0"/>
              </a:spcAft>
              <a:buSzPts val="1400"/>
              <a:buChar char="●"/>
              <a:defRPr>
                <a:highlight>
                  <a:schemeClr val="dk1"/>
                </a:highlight>
              </a:defRPr>
            </a:lvl7pPr>
            <a:lvl8pPr marL="3657600" lvl="7" indent="-317500" algn="ctr">
              <a:spcBef>
                <a:spcPts val="1600"/>
              </a:spcBef>
              <a:spcAft>
                <a:spcPts val="0"/>
              </a:spcAft>
              <a:buSzPts val="1400"/>
              <a:buChar char="○"/>
              <a:defRPr>
                <a:highlight>
                  <a:schemeClr val="dk1"/>
                </a:highlight>
              </a:defRPr>
            </a:lvl8pPr>
            <a:lvl9pPr marL="4114800" lvl="8" indent="-317500" algn="ctr">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highlight>
                  <a:schemeClr val="lt1"/>
                </a:highlight>
              </a:defRPr>
            </a:lvl1pPr>
            <a:lvl2pPr marL="914400" lvl="1" indent="-317500">
              <a:spcBef>
                <a:spcPts val="1600"/>
              </a:spcBef>
              <a:spcAft>
                <a:spcPts val="0"/>
              </a:spcAft>
              <a:buSzPts val="1400"/>
              <a:buChar char="○"/>
              <a:defRPr>
                <a:highlight>
                  <a:schemeClr val="lt1"/>
                </a:highlight>
              </a:defRPr>
            </a:lvl2pPr>
            <a:lvl3pPr marL="1371600" lvl="2" indent="-317500">
              <a:spcBef>
                <a:spcPts val="1600"/>
              </a:spcBef>
              <a:spcAft>
                <a:spcPts val="0"/>
              </a:spcAft>
              <a:buSzPts val="1400"/>
              <a:buChar char="■"/>
              <a:defRPr>
                <a:highlight>
                  <a:schemeClr val="lt1"/>
                </a:highlight>
              </a:defRPr>
            </a:lvl3pPr>
            <a:lvl4pPr marL="1828800" lvl="3" indent="-317500">
              <a:spcBef>
                <a:spcPts val="1600"/>
              </a:spcBef>
              <a:spcAft>
                <a:spcPts val="0"/>
              </a:spcAft>
              <a:buSzPts val="1400"/>
              <a:buChar char="●"/>
              <a:defRPr>
                <a:highlight>
                  <a:schemeClr val="lt1"/>
                </a:highlight>
              </a:defRPr>
            </a:lvl4pPr>
            <a:lvl5pPr marL="2286000" lvl="4" indent="-317500">
              <a:spcBef>
                <a:spcPts val="1600"/>
              </a:spcBef>
              <a:spcAft>
                <a:spcPts val="0"/>
              </a:spcAft>
              <a:buSzPts val="1400"/>
              <a:buChar char="○"/>
              <a:defRPr>
                <a:highlight>
                  <a:schemeClr val="lt1"/>
                </a:highlight>
              </a:defRPr>
            </a:lvl5pPr>
            <a:lvl6pPr marL="2743200" lvl="5" indent="-317500">
              <a:spcBef>
                <a:spcPts val="1600"/>
              </a:spcBef>
              <a:spcAft>
                <a:spcPts val="0"/>
              </a:spcAft>
              <a:buSzPts val="1400"/>
              <a:buChar char="■"/>
              <a:defRPr>
                <a:highlight>
                  <a:schemeClr val="lt1"/>
                </a:highlight>
              </a:defRPr>
            </a:lvl6pPr>
            <a:lvl7pPr marL="3200400" lvl="6" indent="-317500">
              <a:spcBef>
                <a:spcPts val="1600"/>
              </a:spcBef>
              <a:spcAft>
                <a:spcPts val="0"/>
              </a:spcAft>
              <a:buSzPts val="1400"/>
              <a:buChar char="●"/>
              <a:defRPr>
                <a:highlight>
                  <a:schemeClr val="lt1"/>
                </a:highlight>
              </a:defRPr>
            </a:lvl7pPr>
            <a:lvl8pPr marL="3657600" lvl="7" indent="-317500">
              <a:spcBef>
                <a:spcPts val="1600"/>
              </a:spcBef>
              <a:spcAft>
                <a:spcPts val="0"/>
              </a:spcAft>
              <a:buSzPts val="1400"/>
              <a:buChar char="○"/>
              <a:defRPr>
                <a:highlight>
                  <a:schemeClr val="lt1"/>
                </a:highlight>
              </a:defRPr>
            </a:lvl8pPr>
            <a:lvl9pPr marL="4114800" lvl="8" indent="-317500">
              <a:spcBef>
                <a:spcPts val="1600"/>
              </a:spcBef>
              <a:spcAft>
                <a:spcPts val="160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pcc.edu/programs/du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a:t>Thinking about Colleges and Universities</a:t>
            </a:r>
            <a:r>
              <a:rPr lang="en"/>
              <a:t> </a:t>
            </a:r>
            <a:endParaRPr/>
          </a:p>
        </p:txBody>
      </p:sp>
      <p:sp>
        <p:nvSpPr>
          <p:cNvPr id="59" name="Google Shape;59;p13"/>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000"/>
              <a:t>Factors to Consider (starting now - it’s time)</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44250" y="1403850"/>
            <a:ext cx="8455500" cy="214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How do I narrow down a list of colleges?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should consider: </a:t>
            </a:r>
            <a:endParaRPr/>
          </a:p>
        </p:txBody>
      </p:sp>
      <p:sp>
        <p:nvSpPr>
          <p:cNvPr id="70" name="Google Shape;70;p15"/>
          <p:cNvSpPr txBox="1">
            <a:spLocks noGrp="1"/>
          </p:cNvSpPr>
          <p:nvPr>
            <p:ph type="body" idx="1"/>
          </p:nvPr>
        </p:nvSpPr>
        <p:spPr>
          <a:xfrm>
            <a:off x="311700" y="1081675"/>
            <a:ext cx="8520600" cy="333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Do you want to stay in-state or would you like to go somewhere else? </a:t>
            </a:r>
            <a:endParaRPr/>
          </a:p>
          <a:p>
            <a:pPr marL="914400" lvl="1" indent="-317500" algn="l" rtl="0">
              <a:spcBef>
                <a:spcPts val="0"/>
              </a:spcBef>
              <a:spcAft>
                <a:spcPts val="0"/>
              </a:spcAft>
              <a:buSzPts val="1400"/>
              <a:buChar char="❏"/>
            </a:pPr>
            <a:r>
              <a:rPr lang="en"/>
              <a:t>Keep in mind out-of-state tuition can cost significantly more money. </a:t>
            </a:r>
            <a:endParaRPr/>
          </a:p>
          <a:p>
            <a:pPr marL="457200" lvl="0" indent="-342900" algn="l" rtl="0">
              <a:spcBef>
                <a:spcPts val="0"/>
              </a:spcBef>
              <a:spcAft>
                <a:spcPts val="0"/>
              </a:spcAft>
              <a:buSzPts val="1800"/>
              <a:buChar char="❏"/>
            </a:pPr>
            <a:r>
              <a:rPr lang="en"/>
              <a:t>Do you have a really good idea of an interest or field you want to pursue? </a:t>
            </a:r>
            <a:endParaRPr/>
          </a:p>
          <a:p>
            <a:pPr marL="914400" lvl="1" indent="-317500" algn="l" rtl="0">
              <a:spcBef>
                <a:spcPts val="0"/>
              </a:spcBef>
              <a:spcAft>
                <a:spcPts val="0"/>
              </a:spcAft>
              <a:buSzPts val="1400"/>
              <a:buChar char="❏"/>
            </a:pPr>
            <a:r>
              <a:rPr lang="en"/>
              <a:t>If so, consider schools that have really good programs for your interest. Might be sciences, English, journalism, art, law, etc.</a:t>
            </a:r>
            <a:endParaRPr/>
          </a:p>
          <a:p>
            <a:pPr marL="457200" lvl="0" indent="-342900" algn="l" rtl="0">
              <a:spcBef>
                <a:spcPts val="0"/>
              </a:spcBef>
              <a:spcAft>
                <a:spcPts val="0"/>
              </a:spcAft>
              <a:buSzPts val="1800"/>
              <a:buChar char="❏"/>
            </a:pPr>
            <a:r>
              <a:rPr lang="en"/>
              <a:t>To what extent is cost a factor? </a:t>
            </a:r>
            <a:endParaRPr/>
          </a:p>
          <a:p>
            <a:pPr marL="914400" lvl="1" indent="-317500" algn="l" rtl="0">
              <a:spcBef>
                <a:spcPts val="0"/>
              </a:spcBef>
              <a:spcAft>
                <a:spcPts val="0"/>
              </a:spcAft>
              <a:buSzPts val="1400"/>
              <a:buChar char="❏"/>
            </a:pPr>
            <a:r>
              <a:rPr lang="en"/>
              <a:t>Don’t set yourself up to owe more money than you can pay back when you’re just starting your career. Be very careful. </a:t>
            </a:r>
            <a:endParaRPr/>
          </a:p>
          <a:p>
            <a:pPr marL="457200" lvl="0" indent="-342900" algn="l" rtl="0">
              <a:spcBef>
                <a:spcPts val="0"/>
              </a:spcBef>
              <a:spcAft>
                <a:spcPts val="0"/>
              </a:spcAft>
              <a:buSzPts val="1800"/>
              <a:buChar char="❏"/>
            </a:pPr>
            <a:r>
              <a:rPr lang="en"/>
              <a:t>Ideally, you need to apply to a couple of places with a reasonable mix of traits. </a:t>
            </a:r>
            <a:endParaRPr/>
          </a:p>
          <a:p>
            <a:pPr marL="914400" lvl="1" indent="-317500" algn="l" rtl="0">
              <a:spcBef>
                <a:spcPts val="0"/>
              </a:spcBef>
              <a:spcAft>
                <a:spcPts val="0"/>
              </a:spcAft>
              <a:buSzPts val="1400"/>
              <a:buChar char="❏"/>
            </a:pPr>
            <a:r>
              <a:rPr lang="en"/>
              <a:t>Apply to somewhere you are likely to be admitted to (often referred to as your “safety schools”). </a:t>
            </a:r>
            <a:endParaRPr/>
          </a:p>
          <a:p>
            <a:pPr marL="914400" lvl="1" indent="-317500" algn="l" rtl="0">
              <a:spcBef>
                <a:spcPts val="0"/>
              </a:spcBef>
              <a:spcAft>
                <a:spcPts val="0"/>
              </a:spcAft>
              <a:buSzPts val="1400"/>
              <a:buChar char="❏"/>
            </a:pPr>
            <a:r>
              <a:rPr lang="en"/>
              <a:t>Apply to some places that are a little more competitive that you are really interested in. </a:t>
            </a:r>
            <a:endParaRPr/>
          </a:p>
          <a:p>
            <a:pPr marL="914400" lvl="1" indent="-317500" algn="l" rtl="0">
              <a:spcBef>
                <a:spcPts val="0"/>
              </a:spcBef>
              <a:spcAft>
                <a:spcPts val="0"/>
              </a:spcAft>
              <a:buSzPts val="1400"/>
              <a:buChar char="❏"/>
            </a:pPr>
            <a:r>
              <a:rPr lang="en"/>
              <a:t>Consider (if you want) applying for more of a “reach” school.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000"/>
              <a:t>If AT ALL possible, visit the places you are interested in attending. Promotional materials, websites, and brochures are specifically designed to show universities in their best light. </a:t>
            </a:r>
            <a:endParaRPr sz="2000"/>
          </a:p>
          <a:p>
            <a:pPr marL="0" lvl="0" indent="0" algn="l" rtl="0">
              <a:spcBef>
                <a:spcPts val="0"/>
              </a:spcBef>
              <a:spcAft>
                <a:spcPts val="0"/>
              </a:spcAft>
              <a:buNone/>
            </a:pPr>
            <a:endParaRPr sz="2000"/>
          </a:p>
          <a:p>
            <a:pPr marL="0" lvl="0" indent="0" algn="l" rtl="0">
              <a:spcBef>
                <a:spcPts val="0"/>
              </a:spcBef>
              <a:spcAft>
                <a:spcPts val="0"/>
              </a:spcAft>
              <a:buNone/>
            </a:pPr>
            <a:r>
              <a:rPr lang="en" sz="2000"/>
              <a:t>To some extent, you need to feel comfortable on campus to be successful. If you get to a college and sense that this is not an environment in which you are comfortable, listen to your gut.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44250" y="1403850"/>
            <a:ext cx="8455500" cy="214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Ok, I have a list of a few places. What next?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next?</a:t>
            </a:r>
            <a:endParaRPr/>
          </a:p>
        </p:txBody>
      </p:sp>
      <p:sp>
        <p:nvSpPr>
          <p:cNvPr id="86" name="Google Shape;86;p18"/>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Compare their admissions requirements to your current transcript. </a:t>
            </a:r>
            <a:endParaRPr/>
          </a:p>
          <a:p>
            <a:pPr marL="914400" lvl="1" indent="-317500" algn="l" rtl="0">
              <a:spcBef>
                <a:spcPts val="0"/>
              </a:spcBef>
              <a:spcAft>
                <a:spcPts val="0"/>
              </a:spcAft>
              <a:buSzPts val="1400"/>
              <a:buChar char="○"/>
            </a:pPr>
            <a:r>
              <a:rPr lang="en"/>
              <a:t>In particular, look at their English, Math, Science, and Foreign Language requirements</a:t>
            </a:r>
            <a:endParaRPr/>
          </a:p>
          <a:p>
            <a:pPr marL="914400" lvl="1" indent="-317500" algn="l" rtl="0">
              <a:spcBef>
                <a:spcPts val="0"/>
              </a:spcBef>
              <a:spcAft>
                <a:spcPts val="0"/>
              </a:spcAft>
              <a:buSzPts val="1400"/>
              <a:buChar char="○"/>
            </a:pPr>
            <a:r>
              <a:rPr lang="en"/>
              <a:t>The ACT is coming up - what kinds of scores are your preferred colleges looking for? TuHS pays for you to take the ACT once, but do you need to plan to maybe take it more than once? SAT?</a:t>
            </a:r>
            <a:endParaRPr/>
          </a:p>
          <a:p>
            <a:pPr marL="914400" lvl="1" indent="-317500" algn="l" rtl="0">
              <a:spcBef>
                <a:spcPts val="0"/>
              </a:spcBef>
              <a:spcAft>
                <a:spcPts val="0"/>
              </a:spcAft>
              <a:buSzPts val="1400"/>
              <a:buChar char="○"/>
            </a:pPr>
            <a:r>
              <a:rPr lang="en"/>
              <a:t>If a course is missing, do you have a plan for how you will address that?</a:t>
            </a:r>
            <a:endParaRPr/>
          </a:p>
          <a:p>
            <a:pPr marL="457200" lvl="0" indent="-342900" algn="l" rtl="0">
              <a:spcBef>
                <a:spcPts val="0"/>
              </a:spcBef>
              <a:spcAft>
                <a:spcPts val="0"/>
              </a:spcAft>
              <a:buSzPts val="1800"/>
              <a:buChar char="★"/>
            </a:pPr>
            <a:r>
              <a:rPr lang="en"/>
              <a:t>Take a look at how much the college costs. </a:t>
            </a:r>
            <a:endParaRPr/>
          </a:p>
          <a:p>
            <a:pPr marL="914400" lvl="1" indent="-317500" algn="l" rtl="0">
              <a:spcBef>
                <a:spcPts val="0"/>
              </a:spcBef>
              <a:spcAft>
                <a:spcPts val="0"/>
              </a:spcAft>
              <a:buSzPts val="1400"/>
              <a:buChar char="○"/>
            </a:pPr>
            <a:r>
              <a:rPr lang="en"/>
              <a:t>Do your research. Are you required to live on campus (and for how many years), have a meal plan? Additional costs like books and supplies can add up. </a:t>
            </a:r>
            <a:endParaRPr/>
          </a:p>
          <a:p>
            <a:pPr marL="914400" lvl="1" indent="-317500" algn="l" rtl="0">
              <a:spcBef>
                <a:spcPts val="0"/>
              </a:spcBef>
              <a:spcAft>
                <a:spcPts val="0"/>
              </a:spcAft>
              <a:buSzPts val="1400"/>
              <a:buChar char="○"/>
            </a:pPr>
            <a:r>
              <a:rPr lang="en"/>
              <a:t>If it’s far away, how often will you be coming home? Watch for hidden costs. </a:t>
            </a:r>
            <a:endParaRPr/>
          </a:p>
          <a:p>
            <a:pPr marL="457200" lvl="0" indent="-342900" algn="l" rtl="0">
              <a:spcBef>
                <a:spcPts val="0"/>
              </a:spcBef>
              <a:spcAft>
                <a:spcPts val="0"/>
              </a:spcAft>
              <a:buSzPts val="1800"/>
              <a:buChar char="★"/>
            </a:pPr>
            <a:r>
              <a:rPr lang="en"/>
              <a:t>What kinds of things are they asking for in a complete application? Do you have a plan for how to make that happen? </a:t>
            </a:r>
            <a:endParaRPr/>
          </a:p>
          <a:p>
            <a:pPr marL="914400" lvl="1" indent="-317500" algn="l" rtl="0">
              <a:spcBef>
                <a:spcPts val="0"/>
              </a:spcBef>
              <a:spcAft>
                <a:spcPts val="0"/>
              </a:spcAft>
              <a:buSzPts val="1400"/>
              <a:buChar char="○"/>
            </a:pPr>
            <a:r>
              <a:rPr lang="en"/>
              <a:t>Volunteer time, specific letters of recommendation, personal essays, etc.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are open to the idea of waiting to go to a 4-year institution, you may want to consider PCC dual enrollment or other similar programs. </a:t>
            </a:r>
            <a:endParaRPr/>
          </a:p>
        </p:txBody>
      </p:sp>
      <p:sp>
        <p:nvSpPr>
          <p:cNvPr id="92" name="Google Shape;92;p19"/>
          <p:cNvSpPr txBox="1">
            <a:spLocks noGrp="1"/>
          </p:cNvSpPr>
          <p:nvPr>
            <p:ph type="body" idx="1"/>
          </p:nvPr>
        </p:nvSpPr>
        <p:spPr>
          <a:xfrm>
            <a:off x="311700" y="2135225"/>
            <a:ext cx="8520600" cy="2433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Some community colleges like Portland Community College or Linn-Benton Community College offer dual enrollment programs, so you can pay less money and have smaller class sizes for the first two years and then finish at Portland State University or Oregon State University. </a:t>
            </a:r>
            <a:endParaRPr/>
          </a:p>
          <a:p>
            <a:pPr marL="457200" lvl="0" indent="-342900" algn="l" rtl="0">
              <a:spcBef>
                <a:spcPts val="0"/>
              </a:spcBef>
              <a:spcAft>
                <a:spcPts val="0"/>
              </a:spcAft>
              <a:buSzPts val="1800"/>
              <a:buChar char="❖"/>
            </a:pPr>
            <a:r>
              <a:rPr lang="en" u="sng">
                <a:solidFill>
                  <a:schemeClr val="hlink"/>
                </a:solidFill>
                <a:hlinkClick r:id="rId3"/>
              </a:rPr>
              <a:t>PCC Dual Enrollment Programs</a:t>
            </a:r>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554</Words>
  <Application>Microsoft Macintosh PowerPoint</Application>
  <PresentationFormat>On-screen Show (16:9)</PresentationFormat>
  <Paragraphs>31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Montserrat</vt:lpstr>
      <vt:lpstr>Playfair Display</vt:lpstr>
      <vt:lpstr>Arial</vt:lpstr>
      <vt:lpstr>Oswald</vt:lpstr>
      <vt:lpstr>Pop</vt:lpstr>
      <vt:lpstr>Thinking about Colleges and Universities </vt:lpstr>
      <vt:lpstr>How do I narrow down a list of colleges?</vt:lpstr>
      <vt:lpstr>You should consider: </vt:lpstr>
      <vt:lpstr>If AT ALL possible, visit the places you are interested in attending. Promotional materials, websites, and brochures are specifically designed to show universities in their best light.   To some extent, you need to feel comfortable on campus to be successful. If you get to a college and sense that this is not an environment in which you are comfortable, listen to your gut. </vt:lpstr>
      <vt:lpstr>Ok, I have a list of a few places. What next?</vt:lpstr>
      <vt:lpstr>What next?</vt:lpstr>
      <vt:lpstr>If you are open to the idea of waiting to go to a 4-year institution, you may want to consider PCC dual enrollment or other similar programs. </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about Colleges and Universities </dc:title>
  <cp:lastModifiedBy>Microsoft Office User</cp:lastModifiedBy>
  <cp:revision>1</cp:revision>
  <dcterms:modified xsi:type="dcterms:W3CDTF">2019-01-25T18:50:56Z</dcterms:modified>
</cp:coreProperties>
</file>