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16"/>
  </p:normalViewPr>
  <p:slideViewPr>
    <p:cSldViewPr snapToGrid="0" snapToObjects="1">
      <p:cViewPr varScale="1">
        <p:scale>
          <a:sx n="57" d="100"/>
          <a:sy n="57" d="100"/>
        </p:scale>
        <p:origin x="104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FCF5A-EA79-452C-A52C-1A2668C2E7DF}" type="datetime1">
              <a:rPr lang="en-US" smtClean="0"/>
              <a:pPr/>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FD9D02-426E-46C9-9EE9-0DE1EF8B2838}" type="datetime1">
              <a:rPr lang="en-US" smtClean="0"/>
              <a:pPr/>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FAA6B6-10E5-4810-BC9F-DA72D8452E73}" type="datetime1">
              <a:rPr lang="en-US" smtClean="0"/>
              <a:pPr/>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11/13/19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11/13/19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Geography Assessment #2</a:t>
            </a:r>
            <a:br>
              <a:rPr lang="en-US" dirty="0"/>
            </a:br>
            <a:r>
              <a:rPr lang="en-US" dirty="0"/>
              <a:t>China</a:t>
            </a:r>
          </a:p>
        </p:txBody>
      </p:sp>
      <p:sp>
        <p:nvSpPr>
          <p:cNvPr id="3" name="Subtitle 2"/>
          <p:cNvSpPr>
            <a:spLocks noGrp="1"/>
          </p:cNvSpPr>
          <p:nvPr>
            <p:ph type="subTitle" idx="1"/>
          </p:nvPr>
        </p:nvSpPr>
        <p:spPr>
          <a:xfrm>
            <a:off x="1371600" y="3556001"/>
            <a:ext cx="6400800" cy="548104"/>
          </a:xfrm>
        </p:spPr>
        <p:txBody>
          <a:bodyPr/>
          <a:lstStyle/>
          <a:p>
            <a:r>
              <a:rPr lang="en-US" dirty="0"/>
              <a:t>Practice Activity </a:t>
            </a:r>
          </a:p>
        </p:txBody>
      </p:sp>
    </p:spTree>
    <p:extLst>
      <p:ext uri="{BB962C8B-B14F-4D97-AF65-F5344CB8AC3E}">
        <p14:creationId xmlns:p14="http://schemas.microsoft.com/office/powerpoint/2010/main" val="1403542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Tables</a:t>
            </a:r>
          </a:p>
        </p:txBody>
      </p:sp>
      <p:pic>
        <p:nvPicPr>
          <p:cNvPr id="4" name="Picture 3"/>
          <p:cNvPicPr>
            <a:picLocks noChangeAspect="1"/>
          </p:cNvPicPr>
          <p:nvPr/>
        </p:nvPicPr>
        <p:blipFill>
          <a:blip r:embed="rId2"/>
          <a:stretch>
            <a:fillRect/>
          </a:stretch>
        </p:blipFill>
        <p:spPr>
          <a:xfrm>
            <a:off x="304800" y="2177716"/>
            <a:ext cx="6165516" cy="4210248"/>
          </a:xfrm>
          <a:prstGeom prst="rect">
            <a:avLst/>
          </a:prstGeom>
        </p:spPr>
      </p:pic>
      <p:sp>
        <p:nvSpPr>
          <p:cNvPr id="5" name="TextBox 4"/>
          <p:cNvSpPr txBox="1"/>
          <p:nvPr/>
        </p:nvSpPr>
        <p:spPr>
          <a:xfrm>
            <a:off x="6617368" y="1791368"/>
            <a:ext cx="2379579" cy="4801315"/>
          </a:xfrm>
          <a:prstGeom prst="rect">
            <a:avLst/>
          </a:prstGeom>
          <a:noFill/>
        </p:spPr>
        <p:txBody>
          <a:bodyPr wrap="square" rtlCol="0">
            <a:spAutoFit/>
          </a:bodyPr>
          <a:lstStyle/>
          <a:p>
            <a:pPr algn="ctr"/>
            <a:r>
              <a:rPr lang="en-US" dirty="0"/>
              <a:t>Practice Questions</a:t>
            </a:r>
          </a:p>
          <a:p>
            <a:pPr algn="ctr"/>
            <a:endParaRPr lang="en-US" dirty="0"/>
          </a:p>
          <a:p>
            <a:pPr marL="342900" indent="-342900">
              <a:buAutoNum type="arabicPeriod"/>
            </a:pPr>
            <a:r>
              <a:rPr lang="en-US" dirty="0"/>
              <a:t>What was the population density of China in 2007?</a:t>
            </a:r>
          </a:p>
          <a:p>
            <a:pPr marL="342900" indent="-342900">
              <a:buAutoNum type="arabicPeriod"/>
            </a:pPr>
            <a:r>
              <a:rPr lang="en-US" dirty="0"/>
              <a:t>How does it compare with others countries?</a:t>
            </a:r>
          </a:p>
          <a:p>
            <a:pPr marL="342900" indent="-342900">
              <a:buAutoNum type="arabicPeriod"/>
            </a:pPr>
            <a:r>
              <a:rPr lang="en-US" dirty="0"/>
              <a:t>Which population is expected to change the most by 2050?</a:t>
            </a:r>
          </a:p>
          <a:p>
            <a:pPr marL="342900" indent="-342900">
              <a:buAutoNum type="arabicPeriod"/>
            </a:pPr>
            <a:r>
              <a:rPr lang="en-US" dirty="0"/>
              <a:t>Compare and Contrast the population concerns of India and China.</a:t>
            </a:r>
          </a:p>
        </p:txBody>
      </p:sp>
    </p:spTree>
    <p:extLst>
      <p:ext uri="{BB962C8B-B14F-4D97-AF65-F5344CB8AC3E}">
        <p14:creationId xmlns:p14="http://schemas.microsoft.com/office/powerpoint/2010/main" val="2949172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Answers</a:t>
            </a:r>
          </a:p>
          <a:p>
            <a:pPr lvl="1"/>
            <a:r>
              <a:rPr lang="en-US" dirty="0"/>
              <a:t>1. 138 people per square mile</a:t>
            </a:r>
          </a:p>
          <a:p>
            <a:pPr lvl="1"/>
            <a:r>
              <a:rPr lang="en-US" dirty="0"/>
              <a:t>2. China is relatively densely populated but it is 2 times less than India and 10 times less densely populated than Bangladesh</a:t>
            </a:r>
          </a:p>
          <a:p>
            <a:pPr lvl="1"/>
            <a:r>
              <a:rPr lang="en-US" dirty="0"/>
              <a:t>3. Kenya</a:t>
            </a:r>
          </a:p>
          <a:p>
            <a:pPr lvl="1"/>
            <a:r>
              <a:rPr lang="en-US" dirty="0"/>
              <a:t>4. Both China and India have large populations but India’s is expected to grow dramatically (54%) in the next 3 decades whereas China’s is going to grow more slowly (9%).  </a:t>
            </a:r>
          </a:p>
          <a:p>
            <a:pPr lvl="1"/>
            <a:endParaRPr lang="en-US" dirty="0"/>
          </a:p>
          <a:p>
            <a:pPr lvl="1"/>
            <a:endParaRPr lang="en-US" dirty="0"/>
          </a:p>
        </p:txBody>
      </p:sp>
      <p:sp>
        <p:nvSpPr>
          <p:cNvPr id="3" name="Title 2"/>
          <p:cNvSpPr>
            <a:spLocks noGrp="1"/>
          </p:cNvSpPr>
          <p:nvPr>
            <p:ph type="title"/>
          </p:nvPr>
        </p:nvSpPr>
        <p:spPr/>
        <p:txBody>
          <a:bodyPr/>
          <a:lstStyle/>
          <a:p>
            <a:r>
              <a:rPr lang="en-US" dirty="0"/>
              <a:t>Tables</a:t>
            </a:r>
          </a:p>
        </p:txBody>
      </p:sp>
    </p:spTree>
    <p:extLst>
      <p:ext uri="{BB962C8B-B14F-4D97-AF65-F5344CB8AC3E}">
        <p14:creationId xmlns:p14="http://schemas.microsoft.com/office/powerpoint/2010/main" val="208837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98316"/>
            <a:ext cx="7408333" cy="4812631"/>
          </a:xfrm>
        </p:spPr>
        <p:txBody>
          <a:bodyPr>
            <a:normAutofit fontScale="92500" lnSpcReduction="20000"/>
          </a:bodyPr>
          <a:lstStyle/>
          <a:p>
            <a:r>
              <a:rPr lang="en-US" dirty="0"/>
              <a:t>If you had any trouble understanding how the answers to the questions were reached, please come see me outside of class.  </a:t>
            </a:r>
          </a:p>
          <a:p>
            <a:r>
              <a:rPr lang="en-US" dirty="0"/>
              <a:t>Now that you have the data, we need to apply it.  In the next assessment you are going to be asked to draw from multiple sources to create a developed conclusion.  Remember to support all claims with specific evidence.  </a:t>
            </a:r>
          </a:p>
          <a:p>
            <a:r>
              <a:rPr lang="en-US" dirty="0"/>
              <a:t>Use the three previous geographical resources to respond to the claim: </a:t>
            </a:r>
          </a:p>
          <a:p>
            <a:pPr marL="0" indent="0">
              <a:buNone/>
            </a:pPr>
            <a:r>
              <a:rPr lang="en-US" dirty="0"/>
              <a:t>“China’s doesn’t have a over population problem, just a population density problem”</a:t>
            </a:r>
          </a:p>
          <a:p>
            <a:pPr marL="0" indent="0">
              <a:buNone/>
            </a:pPr>
            <a:endParaRPr lang="en-US" dirty="0"/>
          </a:p>
          <a:p>
            <a:pPr marL="0" indent="0">
              <a:buNone/>
            </a:pPr>
            <a:r>
              <a:rPr lang="en-US" dirty="0"/>
              <a:t>To what extent do you agree that China’s population concerns could be solved if they could develop the western portions of the county?</a:t>
            </a:r>
          </a:p>
        </p:txBody>
      </p:sp>
      <p:sp>
        <p:nvSpPr>
          <p:cNvPr id="3" name="Title 2"/>
          <p:cNvSpPr>
            <a:spLocks noGrp="1"/>
          </p:cNvSpPr>
          <p:nvPr>
            <p:ph type="title"/>
          </p:nvPr>
        </p:nvSpPr>
        <p:spPr/>
        <p:txBody>
          <a:bodyPr/>
          <a:lstStyle/>
          <a:p>
            <a:r>
              <a:rPr lang="en-US" dirty="0"/>
              <a:t>The Next Step... Multiple Inputs</a:t>
            </a:r>
          </a:p>
        </p:txBody>
      </p:sp>
    </p:spTree>
    <p:extLst>
      <p:ext uri="{BB962C8B-B14F-4D97-AF65-F5344CB8AC3E}">
        <p14:creationId xmlns:p14="http://schemas.microsoft.com/office/powerpoint/2010/main" val="121493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98529"/>
            <a:ext cx="7408333" cy="4709110"/>
          </a:xfrm>
        </p:spPr>
        <p:txBody>
          <a:bodyPr>
            <a:normAutofit fontScale="92500" lnSpcReduction="10000"/>
          </a:bodyPr>
          <a:lstStyle/>
          <a:p>
            <a:r>
              <a:rPr lang="en-US" dirty="0"/>
              <a:t>While China’s overpopulation problem will continue to put a strain on resources in the eastern part of the nation, to a larger extent its over population can be managed through urban development.  Over the past 20 years, China’s TFR has stagnated and is actually below replacement of 2.1, which shows the population is stabilizing.  With a predicted growth rate of only 9%, the Chinese government does not need to focus on population growth but density.  In </a:t>
            </a:r>
            <a:r>
              <a:rPr lang="en-US" dirty="0" err="1"/>
              <a:t>Xinjang</a:t>
            </a:r>
            <a:r>
              <a:rPr lang="en-US" dirty="0"/>
              <a:t> province there are only 50-100 people per square kilometer, compared to over 900/</a:t>
            </a:r>
            <a:r>
              <a:rPr lang="en-US" dirty="0" err="1"/>
              <a:t>sqkm</a:t>
            </a:r>
            <a:r>
              <a:rPr lang="en-US" dirty="0"/>
              <a:t> in Shanghai.  If the government could find ways to draw Chinese families to move out West, they would alleviate their density problems and continue to grow their share of the global economy.</a:t>
            </a:r>
          </a:p>
        </p:txBody>
      </p:sp>
      <p:sp>
        <p:nvSpPr>
          <p:cNvPr id="3" name="Title 2"/>
          <p:cNvSpPr>
            <a:spLocks noGrp="1"/>
          </p:cNvSpPr>
          <p:nvPr>
            <p:ph type="title"/>
          </p:nvPr>
        </p:nvSpPr>
        <p:spPr/>
        <p:txBody>
          <a:bodyPr/>
          <a:lstStyle/>
          <a:p>
            <a:r>
              <a:rPr lang="en-US" dirty="0"/>
              <a:t>Sample Response</a:t>
            </a:r>
          </a:p>
        </p:txBody>
      </p:sp>
    </p:spTree>
    <p:extLst>
      <p:ext uri="{BB962C8B-B14F-4D97-AF65-F5344CB8AC3E}">
        <p14:creationId xmlns:p14="http://schemas.microsoft.com/office/powerpoint/2010/main" val="1683462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a:t>Come See Me ASAP IF You Have Questions!!!</a:t>
            </a:r>
          </a:p>
        </p:txBody>
      </p:sp>
    </p:spTree>
    <p:extLst>
      <p:ext uri="{BB962C8B-B14F-4D97-AF65-F5344CB8AC3E}">
        <p14:creationId xmlns:p14="http://schemas.microsoft.com/office/powerpoint/2010/main" val="774607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This PPT is set up to help us practice interpreting and applying different forms of geographic data.  </a:t>
            </a:r>
          </a:p>
          <a:p>
            <a:r>
              <a:rPr lang="en-US" dirty="0"/>
              <a:t>Each example will give you a few tips and then ask you to draw conclusions from the source.  </a:t>
            </a:r>
          </a:p>
          <a:p>
            <a:r>
              <a:rPr lang="en-US" dirty="0"/>
              <a:t>The next slide will give you a few possible conclusions that you could have drawn but they are not exhaustive.</a:t>
            </a:r>
          </a:p>
        </p:txBody>
      </p:sp>
      <p:sp>
        <p:nvSpPr>
          <p:cNvPr id="3" name="Title 2"/>
          <p:cNvSpPr>
            <a:spLocks noGrp="1"/>
          </p:cNvSpPr>
          <p:nvPr>
            <p:ph type="title"/>
          </p:nvPr>
        </p:nvSpPr>
        <p:spPr/>
        <p:txBody>
          <a:bodyPr/>
          <a:lstStyle/>
          <a:p>
            <a:r>
              <a:rPr lang="en-US" dirty="0"/>
              <a:t>Instructions</a:t>
            </a:r>
          </a:p>
        </p:txBody>
      </p:sp>
    </p:spTree>
    <p:extLst>
      <p:ext uri="{BB962C8B-B14F-4D97-AF65-F5344CB8AC3E}">
        <p14:creationId xmlns:p14="http://schemas.microsoft.com/office/powerpoint/2010/main" val="187237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Tips for Success</a:t>
            </a:r>
          </a:p>
          <a:p>
            <a:pPr lvl="1"/>
            <a:r>
              <a:rPr lang="en-US" dirty="0"/>
              <a:t>Look for a title to learn the purpose of the map</a:t>
            </a:r>
          </a:p>
          <a:p>
            <a:pPr lvl="1"/>
            <a:r>
              <a:rPr lang="en-US" dirty="0"/>
              <a:t>Find the key to understand symbols and scale</a:t>
            </a:r>
          </a:p>
          <a:p>
            <a:pPr lvl="1"/>
            <a:r>
              <a:rPr lang="en-US" dirty="0"/>
              <a:t>Use the units provided to give as much specific evidence as possible to support your conclusions</a:t>
            </a:r>
          </a:p>
        </p:txBody>
      </p:sp>
      <p:sp>
        <p:nvSpPr>
          <p:cNvPr id="3" name="Title 2"/>
          <p:cNvSpPr>
            <a:spLocks noGrp="1"/>
          </p:cNvSpPr>
          <p:nvPr>
            <p:ph type="title"/>
          </p:nvPr>
        </p:nvSpPr>
        <p:spPr/>
        <p:txBody>
          <a:bodyPr/>
          <a:lstStyle/>
          <a:p>
            <a:r>
              <a:rPr lang="en-US" dirty="0"/>
              <a:t>Annotated Maps</a:t>
            </a:r>
          </a:p>
        </p:txBody>
      </p:sp>
    </p:spTree>
    <p:extLst>
      <p:ext uri="{BB962C8B-B14F-4D97-AF65-F5344CB8AC3E}">
        <p14:creationId xmlns:p14="http://schemas.microsoft.com/office/powerpoint/2010/main" val="198509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Annotated Maps</a:t>
            </a:r>
          </a:p>
        </p:txBody>
      </p:sp>
      <p:pic>
        <p:nvPicPr>
          <p:cNvPr id="4" name="Picture 3"/>
          <p:cNvPicPr>
            <a:picLocks noChangeAspect="1"/>
          </p:cNvPicPr>
          <p:nvPr/>
        </p:nvPicPr>
        <p:blipFill>
          <a:blip r:embed="rId2"/>
          <a:stretch>
            <a:fillRect/>
          </a:stretch>
        </p:blipFill>
        <p:spPr>
          <a:xfrm>
            <a:off x="0" y="1413338"/>
            <a:ext cx="6171532" cy="5444662"/>
          </a:xfrm>
          <a:prstGeom prst="rect">
            <a:avLst/>
          </a:prstGeom>
        </p:spPr>
      </p:pic>
      <p:sp>
        <p:nvSpPr>
          <p:cNvPr id="5" name="TextBox 4"/>
          <p:cNvSpPr txBox="1"/>
          <p:nvPr/>
        </p:nvSpPr>
        <p:spPr>
          <a:xfrm>
            <a:off x="6283158" y="2205790"/>
            <a:ext cx="2526631" cy="5078314"/>
          </a:xfrm>
          <a:prstGeom prst="rect">
            <a:avLst/>
          </a:prstGeom>
          <a:noFill/>
        </p:spPr>
        <p:txBody>
          <a:bodyPr wrap="square" rtlCol="0">
            <a:spAutoFit/>
          </a:bodyPr>
          <a:lstStyle/>
          <a:p>
            <a:pPr algn="ctr"/>
            <a:r>
              <a:rPr lang="en-US" u="sng" dirty="0"/>
              <a:t>Practice Questions</a:t>
            </a:r>
          </a:p>
          <a:p>
            <a:pPr algn="ctr"/>
            <a:endParaRPr lang="en-US" u="sng" dirty="0"/>
          </a:p>
          <a:p>
            <a:pPr marL="342900" indent="-342900">
              <a:buAutoNum type="arabicPeriod"/>
            </a:pPr>
            <a:r>
              <a:rPr lang="en-US" dirty="0"/>
              <a:t>What cities and provinces of China are most densely populated?</a:t>
            </a:r>
          </a:p>
          <a:p>
            <a:pPr marL="342900" indent="-342900">
              <a:buAutoNum type="arabicPeriod"/>
            </a:pPr>
            <a:r>
              <a:rPr lang="en-US" dirty="0"/>
              <a:t>What is the population density of Sichuan province?</a:t>
            </a:r>
          </a:p>
          <a:p>
            <a:pPr marL="342900" indent="-342900">
              <a:buAutoNum type="arabicPeriod"/>
            </a:pPr>
            <a:r>
              <a:rPr lang="en-US" dirty="0"/>
              <a:t>Based on what you know about China, how might you explain its population distribution?</a:t>
            </a:r>
          </a:p>
          <a:p>
            <a:pPr marL="342900" indent="-342900">
              <a:buAutoNum type="arabicPeriod"/>
            </a:pPr>
            <a:endParaRPr lang="en-US" dirty="0"/>
          </a:p>
          <a:p>
            <a:endParaRPr lang="en-US" dirty="0"/>
          </a:p>
          <a:p>
            <a:endParaRPr lang="en-US" dirty="0"/>
          </a:p>
        </p:txBody>
      </p:sp>
      <p:sp>
        <p:nvSpPr>
          <p:cNvPr id="6" name="TextBox 5"/>
          <p:cNvSpPr txBox="1"/>
          <p:nvPr/>
        </p:nvSpPr>
        <p:spPr>
          <a:xfrm>
            <a:off x="2366211" y="1436789"/>
            <a:ext cx="3916947" cy="369332"/>
          </a:xfrm>
          <a:prstGeom prst="rect">
            <a:avLst/>
          </a:prstGeom>
          <a:noFill/>
        </p:spPr>
        <p:txBody>
          <a:bodyPr wrap="square" rtlCol="0">
            <a:spAutoFit/>
          </a:bodyPr>
          <a:lstStyle/>
          <a:p>
            <a:r>
              <a:rPr lang="en-US" dirty="0"/>
              <a:t>China’s Population Density 2010</a:t>
            </a:r>
          </a:p>
        </p:txBody>
      </p:sp>
    </p:spTree>
    <p:extLst>
      <p:ext uri="{BB962C8B-B14F-4D97-AF65-F5344CB8AC3E}">
        <p14:creationId xmlns:p14="http://schemas.microsoft.com/office/powerpoint/2010/main" val="405098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25579"/>
            <a:ext cx="7408333" cy="4000584"/>
          </a:xfrm>
        </p:spPr>
        <p:txBody>
          <a:bodyPr>
            <a:normAutofit/>
          </a:bodyPr>
          <a:lstStyle/>
          <a:p>
            <a:r>
              <a:rPr lang="en-US" dirty="0"/>
              <a:t>Answers</a:t>
            </a:r>
          </a:p>
          <a:p>
            <a:pPr lvl="1"/>
            <a:r>
              <a:rPr lang="en-US" dirty="0"/>
              <a:t>1. Cities: Beijing, Shanghai, Tianjin, Hong Kong, Macau</a:t>
            </a:r>
          </a:p>
          <a:p>
            <a:pPr lvl="2"/>
            <a:r>
              <a:rPr lang="en-US" dirty="0"/>
              <a:t>Provinces: Shandong, Henan, Anhui, Jiangsu, Guangdong</a:t>
            </a:r>
          </a:p>
          <a:p>
            <a:pPr marL="627063" lvl="2" indent="0">
              <a:buNone/>
            </a:pPr>
            <a:endParaRPr lang="en-US" dirty="0"/>
          </a:p>
          <a:p>
            <a:pPr marL="1084263" lvl="2" indent="-457200">
              <a:buAutoNum type="arabicPeriod" startAt="2"/>
            </a:pPr>
            <a:r>
              <a:rPr lang="en-US" dirty="0"/>
              <a:t>200-300 people per square kilometer</a:t>
            </a:r>
          </a:p>
          <a:p>
            <a:pPr marL="1084263" lvl="2" indent="-457200">
              <a:buAutoNum type="arabicPeriod" startAt="2"/>
            </a:pPr>
            <a:endParaRPr lang="en-US" dirty="0"/>
          </a:p>
          <a:p>
            <a:pPr marL="627063" lvl="2" indent="0">
              <a:buNone/>
            </a:pPr>
            <a:r>
              <a:rPr lang="en-US" dirty="0"/>
              <a:t>3. The population density in the eastern/south eastern areas of China can be explained by the arable climate, the proximity to the Yangtze and Yellow rivers and the economic development of the eastern coast.  </a:t>
            </a:r>
          </a:p>
        </p:txBody>
      </p:sp>
      <p:sp>
        <p:nvSpPr>
          <p:cNvPr id="3" name="Title 2"/>
          <p:cNvSpPr>
            <a:spLocks noGrp="1"/>
          </p:cNvSpPr>
          <p:nvPr>
            <p:ph type="title"/>
          </p:nvPr>
        </p:nvSpPr>
        <p:spPr/>
        <p:txBody>
          <a:bodyPr/>
          <a:lstStyle/>
          <a:p>
            <a:r>
              <a:rPr lang="en-US" dirty="0"/>
              <a:t>Annotated Maps</a:t>
            </a:r>
          </a:p>
        </p:txBody>
      </p:sp>
    </p:spTree>
    <p:extLst>
      <p:ext uri="{BB962C8B-B14F-4D97-AF65-F5344CB8AC3E}">
        <p14:creationId xmlns:p14="http://schemas.microsoft.com/office/powerpoint/2010/main" val="4223741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Graphs</a:t>
            </a:r>
          </a:p>
        </p:txBody>
      </p:sp>
      <p:sp>
        <p:nvSpPr>
          <p:cNvPr id="5" name="Content Placeholder 4"/>
          <p:cNvSpPr>
            <a:spLocks noGrp="1"/>
          </p:cNvSpPr>
          <p:nvPr>
            <p:ph idx="1"/>
          </p:nvPr>
        </p:nvSpPr>
        <p:spPr/>
        <p:txBody>
          <a:bodyPr/>
          <a:lstStyle/>
          <a:p>
            <a:r>
              <a:rPr lang="en-US" dirty="0"/>
              <a:t>Tips for Success</a:t>
            </a:r>
          </a:p>
          <a:p>
            <a:pPr lvl="1"/>
            <a:r>
              <a:rPr lang="en-US" dirty="0"/>
              <a:t>Look for a title to learn the purpose of the graph</a:t>
            </a:r>
          </a:p>
          <a:p>
            <a:pPr lvl="1"/>
            <a:r>
              <a:rPr lang="en-US" dirty="0"/>
              <a:t>Find the key to understand symbols and scale</a:t>
            </a:r>
          </a:p>
          <a:p>
            <a:pPr lvl="1"/>
            <a:r>
              <a:rPr lang="en-US" dirty="0"/>
              <a:t>Use the units provided to give specific evidence as possible to support your conclusions</a:t>
            </a:r>
          </a:p>
          <a:p>
            <a:endParaRPr lang="en-US" dirty="0"/>
          </a:p>
        </p:txBody>
      </p:sp>
    </p:spTree>
    <p:extLst>
      <p:ext uri="{BB962C8B-B14F-4D97-AF65-F5344CB8AC3E}">
        <p14:creationId xmlns:p14="http://schemas.microsoft.com/office/powerpoint/2010/main" val="581429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Graphs</a:t>
            </a:r>
          </a:p>
        </p:txBody>
      </p:sp>
      <p:pic>
        <p:nvPicPr>
          <p:cNvPr id="5" name="Picture 4"/>
          <p:cNvPicPr>
            <a:picLocks noChangeAspect="1"/>
          </p:cNvPicPr>
          <p:nvPr/>
        </p:nvPicPr>
        <p:blipFill>
          <a:blip r:embed="rId2"/>
          <a:stretch>
            <a:fillRect/>
          </a:stretch>
        </p:blipFill>
        <p:spPr>
          <a:xfrm>
            <a:off x="100195" y="1846178"/>
            <a:ext cx="6416763" cy="4356769"/>
          </a:xfrm>
          <a:prstGeom prst="rect">
            <a:avLst/>
          </a:prstGeom>
        </p:spPr>
      </p:pic>
      <p:sp>
        <p:nvSpPr>
          <p:cNvPr id="6" name="TextBox 5"/>
          <p:cNvSpPr txBox="1"/>
          <p:nvPr/>
        </p:nvSpPr>
        <p:spPr>
          <a:xfrm>
            <a:off x="6516958" y="2058737"/>
            <a:ext cx="2493358" cy="4524316"/>
          </a:xfrm>
          <a:prstGeom prst="rect">
            <a:avLst/>
          </a:prstGeom>
          <a:noFill/>
        </p:spPr>
        <p:txBody>
          <a:bodyPr wrap="square" rtlCol="0">
            <a:spAutoFit/>
          </a:bodyPr>
          <a:lstStyle/>
          <a:p>
            <a:pPr algn="ctr"/>
            <a:r>
              <a:rPr lang="en-US" u="sng" dirty="0"/>
              <a:t>Practice Questions</a:t>
            </a:r>
          </a:p>
          <a:p>
            <a:endParaRPr lang="en-US" dirty="0"/>
          </a:p>
          <a:p>
            <a:pPr marL="342900" indent="-342900">
              <a:buAutoNum type="arabicPeriod"/>
            </a:pPr>
            <a:r>
              <a:rPr lang="en-US" dirty="0"/>
              <a:t>What was the Total Fertility Rate (Average number of children a woman will have in her lifetime) of China in 1978?</a:t>
            </a:r>
          </a:p>
          <a:p>
            <a:pPr marL="342900" indent="-342900">
              <a:buAutoNum type="arabicPeriod"/>
            </a:pPr>
            <a:r>
              <a:rPr lang="en-US" dirty="0"/>
              <a:t>Over what time period did we see the most dramatic drop in TFR?</a:t>
            </a:r>
          </a:p>
          <a:p>
            <a:pPr marL="342900" indent="-342900">
              <a:buAutoNum type="arabicPeriod"/>
            </a:pPr>
            <a:r>
              <a:rPr lang="en-US" dirty="0"/>
              <a:t>What has happened in the last 20 years to China’s TFR?</a:t>
            </a:r>
          </a:p>
        </p:txBody>
      </p:sp>
    </p:spTree>
    <p:extLst>
      <p:ext uri="{BB962C8B-B14F-4D97-AF65-F5344CB8AC3E}">
        <p14:creationId xmlns:p14="http://schemas.microsoft.com/office/powerpoint/2010/main" val="4201577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Answers</a:t>
            </a:r>
          </a:p>
          <a:p>
            <a:pPr lvl="1"/>
            <a:r>
              <a:rPr lang="en-US" dirty="0"/>
              <a:t>1. About 3 children per woman</a:t>
            </a:r>
          </a:p>
          <a:p>
            <a:pPr lvl="1"/>
            <a:r>
              <a:rPr lang="en-US" dirty="0"/>
              <a:t>1965-1980 saw a dramatic drop from an average of 6 children per woman to less than 3.</a:t>
            </a:r>
          </a:p>
          <a:p>
            <a:pPr lvl="1"/>
            <a:r>
              <a:rPr lang="en-US" dirty="0"/>
              <a:t> In the last 20 years China’s total fertility rate has flattened out to staying steady just below two children per woman.</a:t>
            </a:r>
          </a:p>
          <a:p>
            <a:pPr lvl="1"/>
            <a:endParaRPr lang="en-US" dirty="0"/>
          </a:p>
        </p:txBody>
      </p:sp>
      <p:sp>
        <p:nvSpPr>
          <p:cNvPr id="3" name="Title 2"/>
          <p:cNvSpPr>
            <a:spLocks noGrp="1"/>
          </p:cNvSpPr>
          <p:nvPr>
            <p:ph type="title"/>
          </p:nvPr>
        </p:nvSpPr>
        <p:spPr/>
        <p:txBody>
          <a:bodyPr/>
          <a:lstStyle/>
          <a:p>
            <a:r>
              <a:rPr lang="en-US" dirty="0"/>
              <a:t>Graphs</a:t>
            </a:r>
          </a:p>
        </p:txBody>
      </p:sp>
    </p:spTree>
    <p:extLst>
      <p:ext uri="{BB962C8B-B14F-4D97-AF65-F5344CB8AC3E}">
        <p14:creationId xmlns:p14="http://schemas.microsoft.com/office/powerpoint/2010/main" val="1494253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a:t>Look for a title to learn the purpose of the table</a:t>
            </a:r>
          </a:p>
          <a:p>
            <a:pPr lvl="1"/>
            <a:r>
              <a:rPr lang="en-US" dirty="0"/>
              <a:t>Review each unit used and make sure you understand what it is measuring</a:t>
            </a:r>
          </a:p>
          <a:p>
            <a:pPr lvl="1"/>
            <a:r>
              <a:rPr lang="en-US" dirty="0"/>
              <a:t>Use the units provided to give specific evidence as possible to support your conclusions</a:t>
            </a:r>
          </a:p>
          <a:p>
            <a:endParaRPr lang="en-US" dirty="0"/>
          </a:p>
        </p:txBody>
      </p:sp>
      <p:sp>
        <p:nvSpPr>
          <p:cNvPr id="3" name="Title 2"/>
          <p:cNvSpPr>
            <a:spLocks noGrp="1"/>
          </p:cNvSpPr>
          <p:nvPr>
            <p:ph type="title"/>
          </p:nvPr>
        </p:nvSpPr>
        <p:spPr/>
        <p:txBody>
          <a:bodyPr/>
          <a:lstStyle/>
          <a:p>
            <a:r>
              <a:rPr lang="en-US" dirty="0"/>
              <a:t>Tables </a:t>
            </a:r>
          </a:p>
        </p:txBody>
      </p:sp>
    </p:spTree>
    <p:extLst>
      <p:ext uri="{BB962C8B-B14F-4D97-AF65-F5344CB8AC3E}">
        <p14:creationId xmlns:p14="http://schemas.microsoft.com/office/powerpoint/2010/main" val="3126012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72</TotalTime>
  <Words>782</Words>
  <Application>Microsoft Macintosh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Candara</vt:lpstr>
      <vt:lpstr>Symbol</vt:lpstr>
      <vt:lpstr>Waveform</vt:lpstr>
      <vt:lpstr>Geography Assessment #2 China</vt:lpstr>
      <vt:lpstr>Instructions</vt:lpstr>
      <vt:lpstr>Annotated Maps</vt:lpstr>
      <vt:lpstr>Annotated Maps</vt:lpstr>
      <vt:lpstr>Annotated Maps</vt:lpstr>
      <vt:lpstr>Graphs</vt:lpstr>
      <vt:lpstr>Graphs</vt:lpstr>
      <vt:lpstr>Graphs</vt:lpstr>
      <vt:lpstr>Tables </vt:lpstr>
      <vt:lpstr>Tables</vt:lpstr>
      <vt:lpstr>Tables</vt:lpstr>
      <vt:lpstr>The Next Step... Multiple Inputs</vt:lpstr>
      <vt:lpstr>Sample Response</vt:lpstr>
      <vt:lpstr>Come See Me ASAP IF You Have Questions!!!</vt:lpstr>
    </vt:vector>
  </TitlesOfParts>
  <Company>School District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Assessment #2 China</dc:title>
  <dc:creator>Teacher Tigard-Tualatin</dc:creator>
  <cp:lastModifiedBy>Stephen Johnson</cp:lastModifiedBy>
  <cp:revision>8</cp:revision>
  <dcterms:created xsi:type="dcterms:W3CDTF">2017-11-22T16:45:15Z</dcterms:created>
  <dcterms:modified xsi:type="dcterms:W3CDTF">2019-11-13T19:08:35Z</dcterms:modified>
</cp:coreProperties>
</file>