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130"/>
  </p:normalViewPr>
  <p:slideViewPr>
    <p:cSldViewPr snapToGrid="0" snapToObjects="1">
      <p:cViewPr varScale="1">
        <p:scale>
          <a:sx n="80" d="100"/>
          <a:sy n="80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picture should lead to the CNN version of the speech.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200150" y="1790058"/>
            <a:ext cx="6743700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3264408"/>
            <a:ext cx="5101209" cy="92992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14DC-E0F7-4B44-A7A9-F7C1385CB207}" type="datetimeFigureOut">
              <a:rPr lang="en-US" smtClean="0"/>
              <a:t>1/15/19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uk-UA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14DC-E0F7-4B44-A7A9-F7C1385CB207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uk-UA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702945"/>
            <a:ext cx="973956" cy="37376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3352" y="702945"/>
            <a:ext cx="4648867" cy="37376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14DC-E0F7-4B44-A7A9-F7C1385CB207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uk-UA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8147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0193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10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14DC-E0F7-4B44-A7A9-F7C1385CB207}" type="datetimeFigureOut">
              <a:rPr lang="en-US" smtClean="0"/>
              <a:t>1/15/19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uk-UA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200150" y="1790058"/>
            <a:ext cx="6743700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3264349"/>
            <a:ext cx="5101209" cy="94881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14DC-E0F7-4B44-A7A9-F7C1385CB207}" type="datetimeFigureOut">
              <a:rPr lang="en-US" smtClean="0"/>
              <a:t>1/15/19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uk-UA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6434" y="1978533"/>
            <a:ext cx="3203828" cy="2326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1978533"/>
            <a:ext cx="3202685" cy="2326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14DC-E0F7-4B44-A7A9-F7C1385CB207}" type="datetimeFigureOut">
              <a:rPr lang="en-US" smtClean="0"/>
              <a:t>1/15/19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uk-UA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577" y="1735075"/>
            <a:ext cx="3202686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577" y="2357438"/>
            <a:ext cx="3202686" cy="19475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2357438"/>
            <a:ext cx="3190113" cy="194758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1735075"/>
            <a:ext cx="3202686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14DC-E0F7-4B44-A7A9-F7C1385CB207}" type="datetimeFigureOut">
              <a:rPr lang="en-US" smtClean="0"/>
              <a:t>1/15/19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uk-UA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14DC-E0F7-4B44-A7A9-F7C1385CB207}" type="datetimeFigureOut">
              <a:rPr lang="en-US" smtClean="0"/>
              <a:t>1/15/19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uk-UA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14DC-E0F7-4B44-A7A9-F7C1385CB207}" type="datetimeFigureOut">
              <a:rPr lang="en-US" smtClean="0"/>
              <a:t>1/15/19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03504" y="1682871"/>
            <a:ext cx="3364992" cy="856123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603504"/>
            <a:ext cx="3611880" cy="3936492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2662439"/>
            <a:ext cx="2846070" cy="164552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14DC-E0F7-4B44-A7A9-F7C1385CB207}" type="datetimeFigureOut">
              <a:rPr lang="en-US" smtClean="0"/>
              <a:t>1/15/19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3504" y="4677156"/>
            <a:ext cx="3843598" cy="24003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uk-UA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06392" y="1682871"/>
            <a:ext cx="3371249" cy="85098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51435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2662439"/>
            <a:ext cx="2846070" cy="1645528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6E614DC-E0F7-4B44-A7A9-F7C1385CB207}" type="datetimeFigureOut">
              <a:rPr lang="en-US" smtClean="0"/>
              <a:t>1/15/19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03504" y="4677156"/>
            <a:ext cx="3843598" cy="24003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uk-UA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73352" y="723519"/>
            <a:ext cx="5797296" cy="89154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2" y="1978534"/>
            <a:ext cx="5797296" cy="2326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6072" y="4679112"/>
            <a:ext cx="2065310" cy="242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6E614DC-E0F7-4B44-A7A9-F7C1385CB207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0150" y="4677156"/>
            <a:ext cx="4425892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9192" y="4663440"/>
            <a:ext cx="274320" cy="27432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00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uk-UA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76161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100" kern="1200" cap="all" spc="15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4647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323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12081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eMNqdB1QIE" TargetMode="Externa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1328487" y="2294020"/>
            <a:ext cx="6743700" cy="762561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Argumentative Strategies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Goal</a:t>
            </a:r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/>
              <a:t>I can understand the strategies that authors use when making a persuasive argument.</a:t>
            </a:r>
            <a:endParaRPr sz="2000" dirty="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2000" dirty="0"/>
          </a:p>
          <a:p>
            <a:pPr marL="457200" lvl="0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/>
              <a:t>I can use these strategies to analyze and create arguments</a:t>
            </a:r>
            <a:r>
              <a:rPr lang="en" dirty="0"/>
              <a:t>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Argumentative Strategies</a:t>
            </a: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/>
              <a:t>Whenever we try to convince someone of an idea, we use a variety of strategies to accomplish this goal</a:t>
            </a:r>
            <a:r>
              <a:rPr lang="en" sz="2000" dirty="0" smtClean="0"/>
              <a:t>.</a:t>
            </a:r>
            <a:endParaRPr sz="2000" dirty="0"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/>
              <a:t>Pathos: Emotional Appeals </a:t>
            </a:r>
            <a:endParaRPr sz="2000"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-US" sz="2000" dirty="0" smtClean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 smtClean="0"/>
              <a:t>Ethos</a:t>
            </a:r>
            <a:r>
              <a:rPr lang="en" sz="2000" dirty="0"/>
              <a:t>: Character Appeals</a:t>
            </a:r>
            <a:endParaRPr sz="2000"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-US" sz="2000" dirty="0" smtClean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 smtClean="0"/>
              <a:t>Logos</a:t>
            </a:r>
            <a:r>
              <a:rPr lang="en" sz="2000" dirty="0"/>
              <a:t>: Logical Appeals</a:t>
            </a:r>
            <a:endParaRPr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Pathos</a:t>
            </a: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/>
              <a:t>Emotional Appeal: Appeals to an audience’s needs, values, and emotional sensibilities. </a:t>
            </a:r>
            <a:endParaRPr sz="2000"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000" dirty="0"/>
              <a:t>Telling a touching story</a:t>
            </a:r>
            <a:endParaRPr sz="2000"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000" dirty="0"/>
              <a:t>Listening to an interview</a:t>
            </a:r>
            <a:endParaRPr sz="2000"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000" dirty="0"/>
              <a:t>Linking to fear (should be avoided</a:t>
            </a:r>
            <a:r>
              <a:rPr lang="en" sz="2000" dirty="0" smtClean="0"/>
              <a:t>)</a:t>
            </a:r>
            <a:endParaRPr sz="2000" dirty="0"/>
          </a:p>
          <a:p>
            <a: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" sz="2000" b="1" dirty="0"/>
              <a:t>Johnny had dropped out of school and was living on the street. However, when he decided to return to school and graduate, he turned his life around. Now he has a stable job and supports his family of four. </a:t>
            </a:r>
            <a:endParaRPr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Ethos</a:t>
            </a: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/>
              <a:t>Ethical appeals which are based on the character, credibility, or reliability of the writer. </a:t>
            </a:r>
            <a:endParaRPr sz="2000"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000" dirty="0"/>
              <a:t>Use of trustworthy and reliable sources/stats</a:t>
            </a:r>
            <a:endParaRPr sz="2000"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000" dirty="0"/>
              <a:t>Correctly identifying the counterclaim</a:t>
            </a:r>
            <a:endParaRPr sz="2000"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000" dirty="0"/>
              <a:t>Common ground with your audience</a:t>
            </a:r>
            <a:endParaRPr sz="2000"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000" dirty="0"/>
              <a:t>Explaining your </a:t>
            </a:r>
            <a:r>
              <a:rPr lang="en" sz="2000" dirty="0" smtClean="0"/>
              <a:t>credibility</a:t>
            </a:r>
            <a:endParaRPr sz="2000" dirty="0"/>
          </a:p>
          <a:p>
            <a: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" sz="2000" b="1" dirty="0"/>
              <a:t>The Oregon Bureau of Labor reports that while it is possible to find a well-paying job without a high school diploma, those who have a diploma earn on average $149 more a week. </a:t>
            </a:r>
            <a:endParaRPr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Logos</a:t>
            </a: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/>
              <a:t>Logos or the appeal to reason relies on logic or reason.</a:t>
            </a:r>
            <a:endParaRPr sz="2000" dirty="0"/>
          </a:p>
          <a:p>
            <a: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000" dirty="0"/>
              <a:t>Relies on Inductive and Deductive Reasoning</a:t>
            </a:r>
            <a:endParaRPr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Inductive and Deductive Reasoning</a:t>
            </a: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298259"/>
            <a:ext cx="39999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Inductive Reasoning</a:t>
            </a:r>
            <a:endParaRPr sz="1800"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800" dirty="0"/>
              <a:t>Takes specific representative case or facts and then draws generalizations or conclusions from them. </a:t>
            </a:r>
            <a:endParaRPr sz="1800" dirty="0"/>
          </a:p>
          <a:p>
            <a: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" sz="1800" b="1" dirty="0"/>
              <a:t>Example: Graduating from high school helped Johnny get a better job, so a high school diploma will allow you to find a better job. </a:t>
            </a:r>
            <a:endParaRPr sz="1800" b="1" dirty="0"/>
          </a:p>
        </p:txBody>
      </p:sp>
      <p:sp>
        <p:nvSpPr>
          <p:cNvPr id="104" name="Shape 104"/>
          <p:cNvSpPr txBox="1">
            <a:spLocks noGrp="1"/>
          </p:cNvSpPr>
          <p:nvPr>
            <p:ph type="body" idx="2"/>
          </p:nvPr>
        </p:nvSpPr>
        <p:spPr>
          <a:xfrm>
            <a:off x="4832400" y="1410554"/>
            <a:ext cx="39999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Deductive Reasoning</a:t>
            </a:r>
            <a:endParaRPr sz="1800"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800" dirty="0"/>
              <a:t>Begins with a generalization and then applies it to a specific case. </a:t>
            </a:r>
            <a:endParaRPr sz="1800" dirty="0"/>
          </a:p>
          <a:p>
            <a: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" sz="1800" b="1" dirty="0" smtClean="0"/>
              <a:t>Example</a:t>
            </a:r>
            <a:r>
              <a:rPr lang="en" sz="1800" b="1" dirty="0"/>
              <a:t>: High School graduates make $149 more per week, so if you graduate high school, you will make $149 more a week. </a:t>
            </a:r>
            <a:endParaRPr sz="1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265500" y="658675"/>
            <a:ext cx="4045200" cy="1675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Practice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ubTitle" idx="1"/>
          </p:nvPr>
        </p:nvSpPr>
        <p:spPr>
          <a:xfrm>
            <a:off x="189300" y="23458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We are going to watch President Obama’s 2004 Democratic Convention speech (from before he was elected).</a:t>
            </a:r>
            <a:endParaRPr sz="180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As we watch, attempt to identify his use of each of the three types of arguments in his speech. </a:t>
            </a:r>
            <a:endParaRPr sz="1800"/>
          </a:p>
        </p:txBody>
      </p:sp>
      <p:pic>
        <p:nvPicPr>
          <p:cNvPr id="111" name="Shape 111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6700" y="152400"/>
            <a:ext cx="377190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35</TotalTime>
  <Words>375</Words>
  <Application>Microsoft Macintosh PowerPoint</Application>
  <PresentationFormat>On-screen Show (16:9)</PresentationFormat>
  <Paragraphs>39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Open Sans</vt:lpstr>
      <vt:lpstr>Arial</vt:lpstr>
      <vt:lpstr>PT Sans Narrow</vt:lpstr>
      <vt:lpstr>Parcel</vt:lpstr>
      <vt:lpstr>Argumentative Strategies</vt:lpstr>
      <vt:lpstr>Our Goal</vt:lpstr>
      <vt:lpstr>Argumentative Strategies</vt:lpstr>
      <vt:lpstr>Pathos</vt:lpstr>
      <vt:lpstr>Ethos</vt:lpstr>
      <vt:lpstr>Logos</vt:lpstr>
      <vt:lpstr>Inductive and Deductive Reasoning</vt:lpstr>
      <vt:lpstr>Let’s Practice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Argumentative Strategies</dc:title>
  <cp:lastModifiedBy>Microsoft Office User</cp:lastModifiedBy>
  <cp:revision>3</cp:revision>
  <dcterms:modified xsi:type="dcterms:W3CDTF">2019-01-15T20:09:28Z</dcterms:modified>
</cp:coreProperties>
</file>