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597"/>
    <p:restoredTop sz="93130"/>
  </p:normalViewPr>
  <p:slideViewPr>
    <p:cSldViewPr snapToGrid="0">
      <p:cViewPr varScale="1">
        <p:scale>
          <a:sx n="80" d="100"/>
          <a:sy n="80" d="100"/>
        </p:scale>
        <p:origin x="40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7f494af58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7f494af58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7f494af58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7f494af58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7f494af58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7f494af58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7f494af58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7f494af58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7f494af58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7f494af58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7f494af58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7f494af58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7f494af58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7f494af58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7f494af5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7f494af5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7f494af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7f494af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47f494af5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47f494af5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7f494af58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7f494af5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7f494af58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7f494af58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7f494af58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7f494af58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7f494af58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7f494af58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7f494af58_0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47f494af58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The Opening of China</a:t>
            </a:r>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Who/What is to blame for the collapse of dynastic China?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Second </a:t>
            </a:r>
            <a:r>
              <a:rPr lang="en" dirty="0" smtClean="0"/>
              <a:t>O</a:t>
            </a:r>
            <a:r>
              <a:rPr lang="en-US" dirty="0"/>
              <a:t>p</a:t>
            </a:r>
            <a:r>
              <a:rPr lang="en" dirty="0" err="1" smtClean="0"/>
              <a:t>ium</a:t>
            </a:r>
            <a:r>
              <a:rPr lang="en" dirty="0" smtClean="0"/>
              <a:t> </a:t>
            </a:r>
            <a:r>
              <a:rPr lang="en" dirty="0"/>
              <a:t>War (1856-1860)</a:t>
            </a:r>
            <a:endParaRPr dirty="0"/>
          </a:p>
        </p:txBody>
      </p:sp>
      <p:sp>
        <p:nvSpPr>
          <p:cNvPr id="158" name="Google Shape;158;p2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While the Taiping Rebellion was happening, the British and the </a:t>
            </a:r>
            <a:r>
              <a:rPr lang="en" dirty="0" smtClean="0"/>
              <a:t>C</a:t>
            </a:r>
            <a:r>
              <a:rPr lang="en-US" dirty="0" smtClean="0"/>
              <a:t>h</a:t>
            </a:r>
            <a:r>
              <a:rPr lang="en" dirty="0" err="1" smtClean="0"/>
              <a:t>inese</a:t>
            </a:r>
            <a:r>
              <a:rPr lang="en" dirty="0" smtClean="0"/>
              <a:t> </a:t>
            </a:r>
            <a:r>
              <a:rPr lang="en" dirty="0"/>
              <a:t>fought another war about the Opium Trade.</a:t>
            </a:r>
            <a:endParaRPr dirty="0"/>
          </a:p>
          <a:p>
            <a:pPr marL="0" lvl="0" indent="0" algn="l" rtl="0">
              <a:spcBef>
                <a:spcPts val="1600"/>
              </a:spcBef>
              <a:spcAft>
                <a:spcPts val="0"/>
              </a:spcAft>
              <a:buNone/>
            </a:pPr>
            <a:r>
              <a:rPr lang="en" dirty="0"/>
              <a:t>This time, the British forces occupied major cities throughout eastern China and forced their way into Beijing to have an audience with the Emperor, something that was unheard of in dynastic history.  </a:t>
            </a:r>
            <a:endParaRPr dirty="0"/>
          </a:p>
          <a:p>
            <a:pPr marL="0" lvl="0" indent="0" algn="l" rtl="0">
              <a:spcBef>
                <a:spcPts val="1600"/>
              </a:spcBef>
              <a:spcAft>
                <a:spcPts val="0"/>
              </a:spcAft>
              <a:buNone/>
            </a:pPr>
            <a:r>
              <a:rPr lang="en" dirty="0"/>
              <a:t>The resulting Beijing Protocol gave foreigners:</a:t>
            </a:r>
            <a:endParaRPr dirty="0"/>
          </a:p>
          <a:p>
            <a:pPr marL="457200" lvl="0" indent="-317500" algn="l" rtl="0">
              <a:spcBef>
                <a:spcPts val="1600"/>
              </a:spcBef>
              <a:spcAft>
                <a:spcPts val="0"/>
              </a:spcAft>
              <a:buSzPts val="1400"/>
              <a:buChar char="●"/>
            </a:pPr>
            <a:r>
              <a:rPr lang="en" dirty="0"/>
              <a:t>A larger indemnity for the costs of war</a:t>
            </a:r>
            <a:endParaRPr dirty="0"/>
          </a:p>
          <a:p>
            <a:pPr marL="457200" lvl="0" indent="-317500" algn="l" rtl="0">
              <a:spcBef>
                <a:spcPts val="0"/>
              </a:spcBef>
              <a:spcAft>
                <a:spcPts val="0"/>
              </a:spcAft>
              <a:buSzPts val="1400"/>
              <a:buChar char="●"/>
            </a:pPr>
            <a:r>
              <a:rPr lang="en" dirty="0"/>
              <a:t>Fixed Tariffs</a:t>
            </a:r>
            <a:endParaRPr dirty="0"/>
          </a:p>
          <a:p>
            <a:pPr marL="457200" lvl="0" indent="-317500" algn="l" rtl="0">
              <a:spcBef>
                <a:spcPts val="0"/>
              </a:spcBef>
              <a:spcAft>
                <a:spcPts val="0"/>
              </a:spcAft>
              <a:buSzPts val="1400"/>
              <a:buChar char="●"/>
            </a:pPr>
            <a:r>
              <a:rPr lang="en" dirty="0"/>
              <a:t>Freedom for Christian missionaries to preach in China</a:t>
            </a:r>
            <a:endParaRPr dirty="0"/>
          </a:p>
          <a:p>
            <a:pPr marL="457200" lvl="0" indent="-317500" algn="l" rtl="0">
              <a:spcBef>
                <a:spcPts val="0"/>
              </a:spcBef>
              <a:spcAft>
                <a:spcPts val="0"/>
              </a:spcAft>
              <a:buSzPts val="1400"/>
              <a:buChar char="●"/>
            </a:pPr>
            <a:r>
              <a:rPr lang="en" dirty="0"/>
              <a:t>The establishment of foreign embassies in Beijing</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279616" y="212639"/>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Self Strengthening Movement (1861-1895)</a:t>
            </a:r>
            <a:endParaRPr dirty="0"/>
          </a:p>
        </p:txBody>
      </p:sp>
      <p:sp>
        <p:nvSpPr>
          <p:cNvPr id="164" name="Google Shape;164;p23"/>
          <p:cNvSpPr txBox="1">
            <a:spLocks noGrp="1"/>
          </p:cNvSpPr>
          <p:nvPr>
            <p:ph type="body" idx="1"/>
          </p:nvPr>
        </p:nvSpPr>
        <p:spPr>
          <a:xfrm>
            <a:off x="3359700" y="1723090"/>
            <a:ext cx="57843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After the defeats in the First and Second Opium Wars, as well as their struggle to put down the Taiping Rebellion, the Qing government realized it needed to modernize to survive.  When the </a:t>
            </a:r>
            <a:r>
              <a:rPr lang="en" sz="1600" dirty="0" err="1"/>
              <a:t>Tongzhi</a:t>
            </a:r>
            <a:r>
              <a:rPr lang="en" sz="1600" dirty="0"/>
              <a:t> emperor came to power, he directed his counsellors to oversee the modernization of China’s trade and military.  </a:t>
            </a:r>
            <a:endParaRPr sz="1600" dirty="0"/>
          </a:p>
          <a:p>
            <a:pPr marL="0" lvl="0" indent="0" algn="l" rtl="0">
              <a:spcBef>
                <a:spcPts val="1600"/>
              </a:spcBef>
              <a:spcAft>
                <a:spcPts val="1600"/>
              </a:spcAft>
              <a:buNone/>
            </a:pPr>
            <a:r>
              <a:rPr lang="en" sz="1600" dirty="0"/>
              <a:t>There were members amongst the Grand Council, especially the Empress Dowager (emperor’s Mom), resisted this westernization and sabotaged it at every turn. Also, the directors of the modernization were unwilling to change Chinese society and culture, so the changes were mostly ineffective in helping China catch up with the Western powers.   </a:t>
            </a:r>
            <a:endParaRPr sz="1600" dirty="0"/>
          </a:p>
        </p:txBody>
      </p:sp>
      <p:pic>
        <p:nvPicPr>
          <p:cNvPr id="165" name="Google Shape;165;p23"/>
          <p:cNvPicPr preferRelativeResize="0"/>
          <p:nvPr/>
        </p:nvPicPr>
        <p:blipFill>
          <a:blip r:embed="rId3">
            <a:alphaModFix/>
          </a:blip>
          <a:stretch>
            <a:fillRect/>
          </a:stretch>
        </p:blipFill>
        <p:spPr>
          <a:xfrm>
            <a:off x="152400" y="1875487"/>
            <a:ext cx="3153150" cy="2361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311700" y="56625"/>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First Sino-Japanese war (1894-1895)</a:t>
            </a:r>
            <a:endParaRPr/>
          </a:p>
        </p:txBody>
      </p:sp>
      <p:sp>
        <p:nvSpPr>
          <p:cNvPr id="171" name="Google Shape;171;p24"/>
          <p:cNvSpPr txBox="1">
            <a:spLocks noGrp="1"/>
          </p:cNvSpPr>
          <p:nvPr>
            <p:ph type="body" idx="1"/>
          </p:nvPr>
        </p:nvSpPr>
        <p:spPr>
          <a:xfrm>
            <a:off x="144000" y="750950"/>
            <a:ext cx="9000000" cy="222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The Failure of the Self Strengthening Movement was demonstrated clearly when Japan and China fought a war over which country would have influence over Korea.  Japan had begun a full modernization process in 1868 (Meiji Modernization) and by that time had a modern military.</a:t>
            </a:r>
            <a:endParaRPr sz="1400" dirty="0"/>
          </a:p>
          <a:p>
            <a:pPr marL="0" lvl="0" indent="0" algn="l" rtl="0">
              <a:spcBef>
                <a:spcPts val="1600"/>
              </a:spcBef>
              <a:spcAft>
                <a:spcPts val="1600"/>
              </a:spcAft>
              <a:buNone/>
            </a:pPr>
            <a:r>
              <a:rPr lang="en" sz="1400" dirty="0"/>
              <a:t>The smaller Japanese navy and army forces quickly crushed the Chinese forces and forced them to sign a humiliating treaty that gave Japan an indemnity, control of Korea, land in China and trading rights similar to western nations. After the defeat China attempted another modernization (100 Days Reform) but it also failed because of resistance from conservative members of the Grand Council.</a:t>
            </a:r>
            <a:endParaRPr sz="1400" dirty="0"/>
          </a:p>
        </p:txBody>
      </p:sp>
      <p:pic>
        <p:nvPicPr>
          <p:cNvPr id="172" name="Google Shape;172;p24"/>
          <p:cNvPicPr preferRelativeResize="0"/>
          <p:nvPr/>
        </p:nvPicPr>
        <p:blipFill>
          <a:blip r:embed="rId3">
            <a:alphaModFix/>
          </a:blip>
          <a:stretch>
            <a:fillRect/>
          </a:stretch>
        </p:blipFill>
        <p:spPr>
          <a:xfrm>
            <a:off x="-1" y="2823410"/>
            <a:ext cx="9256295" cy="23200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Boxer Rebellion (1899-1901)</a:t>
            </a:r>
            <a:endParaRPr/>
          </a:p>
        </p:txBody>
      </p:sp>
      <p:sp>
        <p:nvSpPr>
          <p:cNvPr id="178" name="Google Shape;178;p25"/>
          <p:cNvSpPr txBox="1">
            <a:spLocks noGrp="1"/>
          </p:cNvSpPr>
          <p:nvPr>
            <p:ph type="body" idx="1"/>
          </p:nvPr>
        </p:nvSpPr>
        <p:spPr>
          <a:xfrm>
            <a:off x="311700" y="1228675"/>
            <a:ext cx="4885200" cy="14182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1899 a secret anti-foreign (and anti-Qing initially) organization was formed called “The Brotherhood of Righteous and Harmonious Fists”.  Commonly known as the Boxers, they began an uprising against all things foreign to try to save China from collapse.  </a:t>
            </a:r>
            <a:endParaRPr dirty="0"/>
          </a:p>
          <a:p>
            <a:pPr marL="0" lvl="0" indent="0" algn="l" rtl="0">
              <a:spcBef>
                <a:spcPts val="1600"/>
              </a:spcBef>
              <a:spcAft>
                <a:spcPts val="1600"/>
              </a:spcAft>
              <a:buNone/>
            </a:pPr>
            <a:r>
              <a:rPr lang="en" dirty="0"/>
              <a:t>The Boxers wanted to expel all foreigners and their influence from China.  Soon the Qing government gave them their tacit approval and the Boxers laid siege to the foreign embassies in Beijing (June 1900) and killed </a:t>
            </a:r>
            <a:r>
              <a:rPr lang="en" dirty="0">
                <a:latin typeface="Georgia" charset="0"/>
                <a:ea typeface="Georgia" charset="0"/>
                <a:cs typeface="Georgia" charset="0"/>
              </a:rPr>
              <a:t>any</a:t>
            </a:r>
            <a:r>
              <a:rPr lang="en" dirty="0"/>
              <a:t> foreigners they captured.  </a:t>
            </a:r>
            <a:endParaRPr dirty="0"/>
          </a:p>
        </p:txBody>
      </p:sp>
      <p:pic>
        <p:nvPicPr>
          <p:cNvPr id="179" name="Google Shape;179;p25"/>
          <p:cNvPicPr preferRelativeResize="0"/>
          <p:nvPr/>
        </p:nvPicPr>
        <p:blipFill>
          <a:blip r:embed="rId3">
            <a:alphaModFix/>
          </a:blip>
          <a:stretch>
            <a:fillRect/>
          </a:stretch>
        </p:blipFill>
        <p:spPr>
          <a:xfrm>
            <a:off x="5623625" y="1065850"/>
            <a:ext cx="3520375" cy="4077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Boxer Protocol (1901)</a:t>
            </a:r>
            <a:endParaRPr/>
          </a:p>
        </p:txBody>
      </p:sp>
      <p:sp>
        <p:nvSpPr>
          <p:cNvPr id="185" name="Google Shape;185;p26"/>
          <p:cNvSpPr txBox="1">
            <a:spLocks noGrp="1"/>
          </p:cNvSpPr>
          <p:nvPr>
            <p:ph type="body" idx="1"/>
          </p:nvPr>
        </p:nvSpPr>
        <p:spPr>
          <a:xfrm>
            <a:off x="311700" y="1228675"/>
            <a:ext cx="5167200" cy="36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embassies remained under siege until an 8 nation military force arrived and crushed the rebels. Since the Qing government had encouraged the attacks, the 8 nations forced the government to sign a treaty (Boxer Protocol) that forced China to:</a:t>
            </a:r>
            <a:endParaRPr dirty="0"/>
          </a:p>
          <a:p>
            <a:pPr marL="457200" lvl="0" indent="-317500" algn="l" rtl="0">
              <a:spcBef>
                <a:spcPts val="1600"/>
              </a:spcBef>
              <a:spcAft>
                <a:spcPts val="0"/>
              </a:spcAft>
              <a:buSzPts val="1400"/>
              <a:buChar char="●"/>
            </a:pPr>
            <a:r>
              <a:rPr lang="en" dirty="0"/>
              <a:t>Pay 18,000 </a:t>
            </a:r>
            <a:r>
              <a:rPr lang="en" dirty="0" err="1"/>
              <a:t>tonnes</a:t>
            </a:r>
            <a:r>
              <a:rPr lang="en" dirty="0"/>
              <a:t> of silver</a:t>
            </a:r>
            <a:endParaRPr dirty="0"/>
          </a:p>
          <a:p>
            <a:pPr marL="457200" lvl="0" indent="-317500" algn="l" rtl="0">
              <a:spcBef>
                <a:spcPts val="0"/>
              </a:spcBef>
              <a:spcAft>
                <a:spcPts val="0"/>
              </a:spcAft>
              <a:buSzPts val="1400"/>
              <a:buChar char="●"/>
            </a:pPr>
            <a:r>
              <a:rPr lang="en" dirty="0"/>
              <a:t>Increased foreign control over Chinese Trade</a:t>
            </a:r>
            <a:endParaRPr dirty="0"/>
          </a:p>
          <a:p>
            <a:pPr marL="457200" lvl="0" indent="-317500" algn="l" rtl="0">
              <a:spcBef>
                <a:spcPts val="0"/>
              </a:spcBef>
              <a:spcAft>
                <a:spcPts val="0"/>
              </a:spcAft>
              <a:buSzPts val="1400"/>
              <a:buChar char="●"/>
            </a:pPr>
            <a:r>
              <a:rPr lang="en" dirty="0"/>
              <a:t>Foreign troops stationed around China</a:t>
            </a:r>
            <a:endParaRPr dirty="0"/>
          </a:p>
          <a:p>
            <a:pPr marL="457200" lvl="0" indent="-317500" algn="l" rtl="0">
              <a:spcBef>
                <a:spcPts val="0"/>
              </a:spcBef>
              <a:spcAft>
                <a:spcPts val="0"/>
              </a:spcAft>
              <a:buSzPts val="1400"/>
              <a:buChar char="●"/>
            </a:pPr>
            <a:r>
              <a:rPr lang="en" dirty="0"/>
              <a:t>Rights to build railroads throughout China</a:t>
            </a:r>
            <a:endParaRPr dirty="0"/>
          </a:p>
          <a:p>
            <a:pPr marL="0" lvl="0" indent="0" algn="l" rtl="0">
              <a:spcBef>
                <a:spcPts val="1600"/>
              </a:spcBef>
              <a:spcAft>
                <a:spcPts val="1600"/>
              </a:spcAft>
              <a:buNone/>
            </a:pPr>
            <a:endParaRPr sz="1400" dirty="0"/>
          </a:p>
        </p:txBody>
      </p:sp>
      <p:pic>
        <p:nvPicPr>
          <p:cNvPr id="186" name="Google Shape;186;p26"/>
          <p:cNvPicPr preferRelativeResize="0"/>
          <p:nvPr/>
        </p:nvPicPr>
        <p:blipFill>
          <a:blip r:embed="rId3">
            <a:alphaModFix/>
          </a:blip>
          <a:stretch>
            <a:fillRect/>
          </a:stretch>
        </p:blipFill>
        <p:spPr>
          <a:xfrm>
            <a:off x="5692149" y="1093850"/>
            <a:ext cx="2970276" cy="4068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Xinhai Revolution</a:t>
            </a:r>
            <a:endParaRPr/>
          </a:p>
        </p:txBody>
      </p:sp>
      <p:sp>
        <p:nvSpPr>
          <p:cNvPr id="192" name="Google Shape;192;p27"/>
          <p:cNvSpPr txBox="1">
            <a:spLocks noGrp="1"/>
          </p:cNvSpPr>
          <p:nvPr>
            <p:ph type="body" idx="1"/>
          </p:nvPr>
        </p:nvSpPr>
        <p:spPr>
          <a:xfrm>
            <a:off x="311700" y="1228675"/>
            <a:ext cx="4049700" cy="30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With her power completely reduced after the failure of the Boxer Rebellion, the Empress Dowager (</a:t>
            </a:r>
            <a:r>
              <a:rPr lang="en" dirty="0" err="1"/>
              <a:t>Cixi</a:t>
            </a:r>
            <a:r>
              <a:rPr lang="en" dirty="0"/>
              <a:t>) attempted some modernization reforms but they were half hearted and “too little too late”.  They stopped when she died in 1908.</a:t>
            </a:r>
            <a:endParaRPr dirty="0"/>
          </a:p>
          <a:p>
            <a:pPr marL="0" lvl="0" indent="0" algn="l" rtl="0">
              <a:spcBef>
                <a:spcPts val="1600"/>
              </a:spcBef>
              <a:spcAft>
                <a:spcPts val="1600"/>
              </a:spcAft>
              <a:buNone/>
            </a:pPr>
            <a:r>
              <a:rPr lang="en" dirty="0"/>
              <a:t>Foreign control of Chinese railways (and other parts of Chinese economy) lead to building resentment amongst the people that boiled over in 1911 into the </a:t>
            </a:r>
            <a:r>
              <a:rPr lang="en" dirty="0" err="1"/>
              <a:t>Xinhai</a:t>
            </a:r>
            <a:r>
              <a:rPr lang="en" dirty="0"/>
              <a:t> Revolution.</a:t>
            </a:r>
            <a:endParaRPr dirty="0"/>
          </a:p>
        </p:txBody>
      </p:sp>
      <p:pic>
        <p:nvPicPr>
          <p:cNvPr id="193" name="Google Shape;193;p27"/>
          <p:cNvPicPr preferRelativeResize="0"/>
          <p:nvPr/>
        </p:nvPicPr>
        <p:blipFill>
          <a:blip r:embed="rId3">
            <a:alphaModFix/>
          </a:blip>
          <a:stretch>
            <a:fillRect/>
          </a:stretch>
        </p:blipFill>
        <p:spPr>
          <a:xfrm>
            <a:off x="4361400" y="1482475"/>
            <a:ext cx="4683549" cy="2634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 what do you think?</a:t>
            </a:r>
            <a:endParaRPr/>
          </a:p>
        </p:txBody>
      </p:sp>
      <p:sp>
        <p:nvSpPr>
          <p:cNvPr id="199" name="Google Shape;199;p28"/>
          <p:cNvSpPr txBox="1">
            <a:spLocks noGrp="1"/>
          </p:cNvSpPr>
          <p:nvPr>
            <p:ph type="body" idx="1"/>
          </p:nvPr>
        </p:nvSpPr>
        <p:spPr>
          <a:xfrm>
            <a:off x="311700" y="1093850"/>
            <a:ext cx="8520600" cy="356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does dynastic China end in 1911 and who/what is to blame? Select one of the below arguments and use your notes to build a 60 second “elevator speech”.  Try to link to 2-3 specific events that support your position.</a:t>
            </a:r>
            <a:endParaRPr dirty="0"/>
          </a:p>
          <a:p>
            <a:pPr marL="0" lvl="0" indent="0" algn="l" rtl="0">
              <a:spcBef>
                <a:spcPts val="1600"/>
              </a:spcBef>
              <a:spcAft>
                <a:spcPts val="0"/>
              </a:spcAft>
              <a:buNone/>
            </a:pPr>
            <a:r>
              <a:rPr lang="en" dirty="0"/>
              <a:t>Option 1: The Qing government is to blame for their overthrow because they so many mistakes that showed the people they had lost the Mandate of Heaven.  They resisted modernization and failed as a state because they ignored the needs of their people.</a:t>
            </a:r>
            <a:endParaRPr dirty="0"/>
          </a:p>
          <a:p>
            <a:pPr marL="0" lvl="0" indent="0" algn="l" rtl="0">
              <a:spcBef>
                <a:spcPts val="1600"/>
              </a:spcBef>
              <a:spcAft>
                <a:spcPts val="1600"/>
              </a:spcAft>
              <a:buNone/>
            </a:pPr>
            <a:r>
              <a:rPr lang="en" dirty="0"/>
              <a:t>Option 2: Western powers are to blame for the Qing dynasty collapse.  The impact of western intrusion that made it impossible for them to continue as a government because they could not compete with the modern industrialized world that was kicking down the door.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Why does the Dynastic System end in China in 1911?</a:t>
            </a:r>
            <a:endParaRPr/>
          </a:p>
        </p:txBody>
      </p:sp>
      <p:sp>
        <p:nvSpPr>
          <p:cNvPr id="63" name="Google Shape;63;p14"/>
          <p:cNvSpPr txBox="1">
            <a:spLocks noGrp="1"/>
          </p:cNvSpPr>
          <p:nvPr>
            <p:ph type="body" idx="1"/>
          </p:nvPr>
        </p:nvSpPr>
        <p:spPr>
          <a:xfrm>
            <a:off x="311700" y="1457627"/>
            <a:ext cx="5083200" cy="270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On October 10, 1911 an uprising over the sale of railway building rights to foreigners escalated into a nationwide revolution that ended with the abdication of the six year old last emperor of China, </a:t>
            </a:r>
            <a:r>
              <a:rPr lang="en" sz="1600" dirty="0" err="1"/>
              <a:t>Puyi</a:t>
            </a:r>
            <a:r>
              <a:rPr lang="en" sz="1600" dirty="0"/>
              <a:t> on February 12,1912. </a:t>
            </a:r>
            <a:endParaRPr sz="1600" dirty="0"/>
          </a:p>
          <a:p>
            <a:pPr marL="0" lvl="0" indent="0" algn="l" rtl="0">
              <a:spcBef>
                <a:spcPts val="1600"/>
              </a:spcBef>
              <a:spcAft>
                <a:spcPts val="0"/>
              </a:spcAft>
              <a:buNone/>
            </a:pPr>
            <a:r>
              <a:rPr lang="en" sz="1600" dirty="0"/>
              <a:t>In today’s lesson, we are going to attempt to decide for ourselves why. </a:t>
            </a:r>
            <a:endParaRPr sz="1600" dirty="0"/>
          </a:p>
          <a:p>
            <a:pPr marL="0" lvl="0" indent="0" algn="l" rtl="0">
              <a:spcBef>
                <a:spcPts val="1600"/>
              </a:spcBef>
              <a:spcAft>
                <a:spcPts val="1600"/>
              </a:spcAft>
              <a:buNone/>
            </a:pPr>
            <a:r>
              <a:rPr lang="en" sz="1600" dirty="0"/>
              <a:t>As we review the major events of Chinese history from 1800-1911, think about whether you think the end of dynastic China can be blamed on the mistakes of the Qing government or the impact of Western nations?  </a:t>
            </a:r>
            <a:endParaRPr sz="1600" dirty="0"/>
          </a:p>
        </p:txBody>
      </p:sp>
      <p:pic>
        <p:nvPicPr>
          <p:cNvPr id="64" name="Google Shape;64;p14"/>
          <p:cNvPicPr preferRelativeResize="0"/>
          <p:nvPr/>
        </p:nvPicPr>
        <p:blipFill>
          <a:blip r:embed="rId3">
            <a:alphaModFix/>
          </a:blip>
          <a:stretch>
            <a:fillRect/>
          </a:stretch>
        </p:blipFill>
        <p:spPr>
          <a:xfrm>
            <a:off x="6464126" y="1275537"/>
            <a:ext cx="2561302" cy="37448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China Before the 1800</a:t>
            </a:r>
            <a:endParaRPr/>
          </a:p>
        </p:txBody>
      </p:sp>
      <p:sp>
        <p:nvSpPr>
          <p:cNvPr id="70" name="Google Shape;70;p15"/>
          <p:cNvSpPr txBox="1">
            <a:spLocks noGrp="1"/>
          </p:cNvSpPr>
          <p:nvPr>
            <p:ph type="body" idx="1"/>
          </p:nvPr>
        </p:nvSpPr>
        <p:spPr>
          <a:xfrm>
            <a:off x="311700" y="1228675"/>
            <a:ext cx="5052900" cy="36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By 1800, China has been ruled by the Qing dynasty for 166 years.  The Qing were foreign invaders from Manchuria that had overthrown the Ming dynasty and forced Korea, Vietnam, Myanmar and Nepal as tribute states.</a:t>
            </a:r>
            <a:endParaRPr dirty="0"/>
          </a:p>
          <a:p>
            <a:pPr marL="0" lvl="0" indent="0" algn="l" rtl="0">
              <a:spcBef>
                <a:spcPts val="1600"/>
              </a:spcBef>
              <a:spcAft>
                <a:spcPts val="0"/>
              </a:spcAft>
              <a:buNone/>
            </a:pPr>
            <a:endParaRPr dirty="0"/>
          </a:p>
          <a:p>
            <a:pPr marL="0" lvl="0" indent="0" algn="l" rtl="0">
              <a:spcBef>
                <a:spcPts val="1600"/>
              </a:spcBef>
              <a:spcAft>
                <a:spcPts val="1600"/>
              </a:spcAft>
              <a:buNone/>
            </a:pPr>
            <a:r>
              <a:rPr lang="en" dirty="0"/>
              <a:t>The Manchus (people from Manchuria) were outnumbered 50 to 1 by their Han subjects but maintained control by using them to help administer their state.  </a:t>
            </a:r>
            <a:endParaRPr dirty="0"/>
          </a:p>
        </p:txBody>
      </p:sp>
      <p:pic>
        <p:nvPicPr>
          <p:cNvPr id="71" name="Google Shape;71;p15"/>
          <p:cNvPicPr preferRelativeResize="0"/>
          <p:nvPr/>
        </p:nvPicPr>
        <p:blipFill>
          <a:blip r:embed="rId3">
            <a:alphaModFix/>
          </a:blip>
          <a:stretch>
            <a:fillRect/>
          </a:stretch>
        </p:blipFill>
        <p:spPr>
          <a:xfrm>
            <a:off x="5517000" y="1246250"/>
            <a:ext cx="3474602" cy="2760957"/>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53763" y="7950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Qing SPICE SnapShot</a:t>
            </a:r>
            <a:endParaRPr/>
          </a:p>
        </p:txBody>
      </p:sp>
      <p:grpSp>
        <p:nvGrpSpPr>
          <p:cNvPr id="77" name="Google Shape;77;p16"/>
          <p:cNvGrpSpPr/>
          <p:nvPr/>
        </p:nvGrpSpPr>
        <p:grpSpPr>
          <a:xfrm>
            <a:off x="982976" y="4207541"/>
            <a:ext cx="7262176" cy="802638"/>
            <a:chOff x="1593000" y="2322568"/>
            <a:chExt cx="5957975" cy="643500"/>
          </a:xfrm>
        </p:grpSpPr>
        <p:sp>
          <p:nvSpPr>
            <p:cNvPr id="78" name="Google Shape;78;p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200" dirty="0">
                  <a:solidFill>
                    <a:srgbClr val="FFFFFF"/>
                  </a:solidFill>
                  <a:latin typeface="Roboto"/>
                  <a:ea typeface="Roboto"/>
                  <a:cs typeface="Roboto"/>
                  <a:sym typeface="Roboto"/>
                </a:rPr>
                <a:t>Economy was based on farming with very little industry.</a:t>
              </a:r>
              <a:endParaRPr sz="1200" dirty="0">
                <a:solidFill>
                  <a:srgbClr val="FFFFFF"/>
                </a:solidFill>
                <a:latin typeface="Roboto"/>
                <a:ea typeface="Roboto"/>
                <a:cs typeface="Roboto"/>
                <a:sym typeface="Roboto"/>
              </a:endParaRPr>
            </a:p>
          </p:txBody>
        </p:sp>
        <p:sp>
          <p:nvSpPr>
            <p:cNvPr id="82" name="Google Shape;82;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E</a:t>
              </a:r>
              <a:endParaRPr sz="2600">
                <a:solidFill>
                  <a:srgbClr val="FFFFFF"/>
                </a:solidFill>
                <a:latin typeface="Roboto Thin"/>
                <a:ea typeface="Roboto Thin"/>
                <a:cs typeface="Roboto Thin"/>
                <a:sym typeface="Roboto Thin"/>
              </a:endParaRPr>
            </a:p>
          </p:txBody>
        </p:sp>
        <p:sp>
          <p:nvSpPr>
            <p:cNvPr id="84" name="Google Shape;84;p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China’s international trade was limited to  southern China (Guangzhou) and China had a trade surplus</a:t>
              </a:r>
              <a:endParaRPr sz="800">
                <a:solidFill>
                  <a:srgbClr val="A72A1E"/>
                </a:solidFill>
                <a:latin typeface="Roboto"/>
                <a:ea typeface="Roboto"/>
                <a:cs typeface="Roboto"/>
                <a:sym typeface="Roboto"/>
              </a:endParaRPr>
            </a:p>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Primary exports were tea, porcelain and silk in exchange for silver or gold.</a:t>
              </a:r>
              <a:endParaRPr sz="800">
                <a:solidFill>
                  <a:srgbClr val="A72A1E"/>
                </a:solidFill>
                <a:latin typeface="Roboto"/>
                <a:ea typeface="Roboto"/>
                <a:cs typeface="Roboto"/>
                <a:sym typeface="Roboto"/>
              </a:endParaRPr>
            </a:p>
          </p:txBody>
        </p:sp>
      </p:grpSp>
      <p:grpSp>
        <p:nvGrpSpPr>
          <p:cNvPr id="85" name="Google Shape;85;p16"/>
          <p:cNvGrpSpPr/>
          <p:nvPr/>
        </p:nvGrpSpPr>
        <p:grpSpPr>
          <a:xfrm>
            <a:off x="982976" y="3390745"/>
            <a:ext cx="7262176" cy="802638"/>
            <a:chOff x="1593000" y="2322568"/>
            <a:chExt cx="5957975" cy="643500"/>
          </a:xfrm>
        </p:grpSpPr>
        <p:sp>
          <p:nvSpPr>
            <p:cNvPr id="86" name="Google Shape;86;p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50" dirty="0">
                  <a:solidFill>
                    <a:srgbClr val="FFFFFF"/>
                  </a:solidFill>
                  <a:latin typeface="Roboto Medium"/>
                  <a:ea typeface="Roboto Medium"/>
                  <a:cs typeface="Roboto Medium"/>
                  <a:sym typeface="Roboto Medium"/>
                </a:rPr>
                <a:t>Confucianism organized the society with the Emperor believed to rule through the Mandate of Heaven</a:t>
              </a:r>
              <a:endParaRPr sz="1050" dirty="0">
                <a:solidFill>
                  <a:srgbClr val="FFFFFF"/>
                </a:solidFill>
                <a:latin typeface="Roboto"/>
                <a:ea typeface="Roboto"/>
                <a:cs typeface="Roboto"/>
                <a:sym typeface="Roboto"/>
              </a:endParaRPr>
            </a:p>
          </p:txBody>
        </p:sp>
        <p:sp>
          <p:nvSpPr>
            <p:cNvPr id="90" name="Google Shape;90;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C</a:t>
              </a:r>
              <a:endParaRPr sz="2600">
                <a:solidFill>
                  <a:srgbClr val="FFFFFF"/>
                </a:solidFill>
                <a:latin typeface="Roboto Thin"/>
                <a:ea typeface="Roboto Thin"/>
                <a:cs typeface="Roboto Thin"/>
                <a:sym typeface="Roboto Thin"/>
              </a:endParaRPr>
            </a:p>
          </p:txBody>
        </p:sp>
        <p:sp>
          <p:nvSpPr>
            <p:cNvPr id="92" name="Google Shape;92;p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A1E"/>
                </a:buClr>
                <a:buSzPts val="800"/>
                <a:buFont typeface="Roboto"/>
                <a:buChar char="●"/>
              </a:pPr>
              <a:r>
                <a:rPr lang="en" sz="800" dirty="0">
                  <a:solidFill>
                    <a:srgbClr val="A72A1E"/>
                  </a:solidFill>
                  <a:latin typeface="Roboto"/>
                  <a:ea typeface="Roboto"/>
                  <a:cs typeface="Roboto"/>
                  <a:sym typeface="Roboto"/>
                </a:rPr>
                <a:t>Filial Piety and ancestor worship</a:t>
              </a:r>
              <a:endParaRPr sz="800" dirty="0">
                <a:solidFill>
                  <a:srgbClr val="A72A1E"/>
                </a:solidFill>
                <a:latin typeface="Roboto"/>
                <a:ea typeface="Roboto"/>
                <a:cs typeface="Roboto"/>
                <a:sym typeface="Roboto"/>
              </a:endParaRPr>
            </a:p>
            <a:p>
              <a:pPr marL="457200" lvl="0" indent="-279400" algn="l" rtl="0">
                <a:lnSpc>
                  <a:spcPct val="115000"/>
                </a:lnSpc>
                <a:spcBef>
                  <a:spcPts val="0"/>
                </a:spcBef>
                <a:spcAft>
                  <a:spcPts val="0"/>
                </a:spcAft>
                <a:buClr>
                  <a:srgbClr val="A72A1E"/>
                </a:buClr>
                <a:buSzPts val="800"/>
                <a:buFont typeface="Roboto"/>
                <a:buChar char="●"/>
              </a:pPr>
              <a:r>
                <a:rPr lang="en" sz="800" dirty="0">
                  <a:solidFill>
                    <a:srgbClr val="A72A1E"/>
                  </a:solidFill>
                  <a:latin typeface="Roboto"/>
                  <a:ea typeface="Roboto"/>
                  <a:cs typeface="Roboto"/>
                  <a:sym typeface="Roboto"/>
                </a:rPr>
                <a:t>People believed that natural disasters and other calamities were signs that the ruler had lost the Mandate of Heaven and should be overthrown</a:t>
              </a:r>
              <a:endParaRPr sz="800" dirty="0">
                <a:solidFill>
                  <a:srgbClr val="A72A1E"/>
                </a:solidFill>
                <a:latin typeface="Roboto"/>
                <a:ea typeface="Roboto"/>
                <a:cs typeface="Roboto"/>
                <a:sym typeface="Roboto"/>
              </a:endParaRPr>
            </a:p>
          </p:txBody>
        </p:sp>
      </p:grpSp>
      <p:grpSp>
        <p:nvGrpSpPr>
          <p:cNvPr id="93" name="Google Shape;93;p16"/>
          <p:cNvGrpSpPr/>
          <p:nvPr/>
        </p:nvGrpSpPr>
        <p:grpSpPr>
          <a:xfrm>
            <a:off x="982976" y="2573916"/>
            <a:ext cx="7262176" cy="802638"/>
            <a:chOff x="1593000" y="2322568"/>
            <a:chExt cx="5957975" cy="643500"/>
          </a:xfrm>
        </p:grpSpPr>
        <p:sp>
          <p:nvSpPr>
            <p:cNvPr id="94" name="Google Shape;94;p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dirty="0">
                  <a:solidFill>
                    <a:srgbClr val="FFFFFF"/>
                  </a:solidFill>
                  <a:latin typeface="Roboto Medium"/>
                  <a:ea typeface="Roboto Medium"/>
                  <a:cs typeface="Roboto Medium"/>
                  <a:sym typeface="Roboto Medium"/>
                </a:rPr>
                <a:t>China was a mostly  agricultural nation with a population of more than 300 million, mostly located in the Yangtze and Yellow River Basins</a:t>
              </a:r>
              <a:endParaRPr sz="1000" dirty="0">
                <a:solidFill>
                  <a:srgbClr val="FFFFFF"/>
                </a:solidFill>
                <a:latin typeface="Roboto"/>
                <a:ea typeface="Roboto"/>
                <a:cs typeface="Roboto"/>
                <a:sym typeface="Roboto"/>
              </a:endParaRPr>
            </a:p>
          </p:txBody>
        </p:sp>
        <p:sp>
          <p:nvSpPr>
            <p:cNvPr id="98" name="Google Shape;98;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I</a:t>
              </a:r>
              <a:endParaRPr sz="2600">
                <a:solidFill>
                  <a:srgbClr val="FFFFFF"/>
                </a:solidFill>
                <a:latin typeface="Roboto Thin"/>
                <a:ea typeface="Roboto Thin"/>
                <a:cs typeface="Roboto Thin"/>
                <a:sym typeface="Roboto Thin"/>
              </a:endParaRPr>
            </a:p>
          </p:txBody>
        </p:sp>
        <p:sp>
          <p:nvSpPr>
            <p:cNvPr id="100" name="Google Shape;100;p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Yangtze River Basin held half of the Chinese population</a:t>
              </a:r>
              <a:endParaRPr sz="800">
                <a:solidFill>
                  <a:srgbClr val="A72A1E"/>
                </a:solidFill>
                <a:latin typeface="Roboto"/>
                <a:ea typeface="Roboto"/>
                <a:cs typeface="Roboto"/>
                <a:sym typeface="Roboto"/>
              </a:endParaRPr>
            </a:p>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Primary product grown was rice </a:t>
              </a:r>
              <a:endParaRPr sz="800">
                <a:solidFill>
                  <a:srgbClr val="A72A1E"/>
                </a:solidFill>
                <a:latin typeface="Roboto"/>
                <a:ea typeface="Roboto"/>
                <a:cs typeface="Roboto"/>
                <a:sym typeface="Roboto"/>
              </a:endParaRPr>
            </a:p>
          </p:txBody>
        </p:sp>
      </p:grpSp>
      <p:grpSp>
        <p:nvGrpSpPr>
          <p:cNvPr id="101" name="Google Shape;101;p16"/>
          <p:cNvGrpSpPr/>
          <p:nvPr/>
        </p:nvGrpSpPr>
        <p:grpSpPr>
          <a:xfrm>
            <a:off x="982976" y="1757129"/>
            <a:ext cx="7262176" cy="802638"/>
            <a:chOff x="1593000" y="2322568"/>
            <a:chExt cx="5957975" cy="643500"/>
          </a:xfrm>
        </p:grpSpPr>
        <p:sp>
          <p:nvSpPr>
            <p:cNvPr id="102" name="Google Shape;102;p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dirty="0">
                  <a:solidFill>
                    <a:srgbClr val="FFFFFF"/>
                  </a:solidFill>
                  <a:latin typeface="Roboto Medium"/>
                  <a:ea typeface="Roboto Medium"/>
                  <a:cs typeface="Roboto Medium"/>
                  <a:sym typeface="Roboto Medium"/>
                </a:rPr>
                <a:t>The Emperor was at the top and advised by a group called the Grand Council</a:t>
              </a:r>
              <a:endParaRPr sz="1100" dirty="0">
                <a:solidFill>
                  <a:srgbClr val="FFFFFF"/>
                </a:solidFill>
                <a:latin typeface="Roboto"/>
                <a:ea typeface="Roboto"/>
                <a:cs typeface="Roboto"/>
                <a:sym typeface="Roboto"/>
              </a:endParaRPr>
            </a:p>
          </p:txBody>
        </p:sp>
        <p:sp>
          <p:nvSpPr>
            <p:cNvPr id="106" name="Google Shape;106;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P</a:t>
              </a:r>
              <a:endParaRPr sz="2600">
                <a:solidFill>
                  <a:srgbClr val="FFFFFF"/>
                </a:solidFill>
                <a:latin typeface="Roboto Thin"/>
                <a:ea typeface="Roboto Thin"/>
                <a:cs typeface="Roboto Thin"/>
                <a:sym typeface="Roboto Thin"/>
              </a:endParaRPr>
            </a:p>
          </p:txBody>
        </p:sp>
        <p:sp>
          <p:nvSpPr>
            <p:cNvPr id="108" name="Google Shape;108;p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Top down government system</a:t>
              </a:r>
              <a:endParaRPr sz="800">
                <a:solidFill>
                  <a:srgbClr val="A72A1E"/>
                </a:solidFill>
                <a:latin typeface="Roboto"/>
                <a:ea typeface="Roboto"/>
                <a:cs typeface="Roboto"/>
                <a:sym typeface="Roboto"/>
              </a:endParaRPr>
            </a:p>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Run mostly by a scholarly class (known as shi) that were chosen through a series of examinations based on Confucian teachings</a:t>
              </a:r>
              <a:endParaRPr sz="800">
                <a:solidFill>
                  <a:srgbClr val="A72A1E"/>
                </a:solidFill>
                <a:latin typeface="Roboto"/>
                <a:ea typeface="Roboto"/>
                <a:cs typeface="Roboto"/>
                <a:sym typeface="Roboto"/>
              </a:endParaRPr>
            </a:p>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Ethnic Manchus were given priority</a:t>
              </a:r>
              <a:endParaRPr sz="800">
                <a:solidFill>
                  <a:srgbClr val="A72A1E"/>
                </a:solidFill>
                <a:latin typeface="Roboto"/>
                <a:ea typeface="Roboto"/>
                <a:cs typeface="Roboto"/>
                <a:sym typeface="Roboto"/>
              </a:endParaRPr>
            </a:p>
          </p:txBody>
        </p:sp>
      </p:grpSp>
      <p:grpSp>
        <p:nvGrpSpPr>
          <p:cNvPr id="109" name="Google Shape;109;p16"/>
          <p:cNvGrpSpPr/>
          <p:nvPr/>
        </p:nvGrpSpPr>
        <p:grpSpPr>
          <a:xfrm>
            <a:off x="982976" y="940323"/>
            <a:ext cx="7262176" cy="802638"/>
            <a:chOff x="1593000" y="2322568"/>
            <a:chExt cx="5957975" cy="643500"/>
          </a:xfrm>
        </p:grpSpPr>
        <p:sp>
          <p:nvSpPr>
            <p:cNvPr id="110" name="Google Shape;110;p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dirty="0">
                  <a:solidFill>
                    <a:srgbClr val="FFFFFF"/>
                  </a:solidFill>
                  <a:latin typeface="Roboto Medium"/>
                  <a:ea typeface="Roboto Medium"/>
                  <a:cs typeface="Roboto Medium"/>
                  <a:sym typeface="Roboto Medium"/>
                </a:rPr>
                <a:t>Society was hierarchical with the Manchu’s given preference over the Han.</a:t>
              </a:r>
              <a:endParaRPr sz="1100" dirty="0">
                <a:solidFill>
                  <a:srgbClr val="FFFFFF"/>
                </a:solidFill>
                <a:latin typeface="Roboto"/>
                <a:ea typeface="Roboto"/>
                <a:cs typeface="Roboto"/>
                <a:sym typeface="Roboto"/>
              </a:endParaRPr>
            </a:p>
          </p:txBody>
        </p:sp>
        <p:sp>
          <p:nvSpPr>
            <p:cNvPr id="114" name="Google Shape;114;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S</a:t>
              </a:r>
              <a:endParaRPr sz="2600">
                <a:solidFill>
                  <a:srgbClr val="FFFFFF"/>
                </a:solidFill>
                <a:latin typeface="Roboto Thin"/>
                <a:ea typeface="Roboto Thin"/>
                <a:cs typeface="Roboto Thin"/>
                <a:sym typeface="Roboto Thin"/>
              </a:endParaRPr>
            </a:p>
          </p:txBody>
        </p:sp>
        <p:sp>
          <p:nvSpPr>
            <p:cNvPr id="116" name="Google Shape;116;p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Among the common people, the social order went:</a:t>
              </a:r>
              <a:endParaRPr sz="800">
                <a:solidFill>
                  <a:srgbClr val="A72A1E"/>
                </a:solidFill>
                <a:latin typeface="Roboto"/>
                <a:ea typeface="Roboto"/>
                <a:cs typeface="Roboto"/>
                <a:sym typeface="Roboto"/>
              </a:endParaRPr>
            </a:p>
            <a:p>
              <a:pPr marL="914400" lvl="1"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Peasant farmers </a:t>
              </a:r>
              <a:endParaRPr sz="800">
                <a:solidFill>
                  <a:srgbClr val="A72A1E"/>
                </a:solidFill>
                <a:latin typeface="Roboto"/>
                <a:ea typeface="Roboto"/>
                <a:cs typeface="Roboto"/>
                <a:sym typeface="Roboto"/>
              </a:endParaRPr>
            </a:p>
            <a:p>
              <a:pPr marL="914400" lvl="1"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Artisans</a:t>
              </a:r>
              <a:endParaRPr sz="800">
                <a:solidFill>
                  <a:srgbClr val="A72A1E"/>
                </a:solidFill>
                <a:latin typeface="Roboto"/>
                <a:ea typeface="Roboto"/>
                <a:cs typeface="Roboto"/>
                <a:sym typeface="Roboto"/>
              </a:endParaRPr>
            </a:p>
            <a:p>
              <a:pPr marL="914400" lvl="1" indent="-279400" algn="l" rtl="0">
                <a:lnSpc>
                  <a:spcPct val="115000"/>
                </a:lnSpc>
                <a:spcBef>
                  <a:spcPts val="0"/>
                </a:spcBef>
                <a:spcAft>
                  <a:spcPts val="0"/>
                </a:spcAft>
                <a:buClr>
                  <a:srgbClr val="A72A1E"/>
                </a:buClr>
                <a:buSzPts val="800"/>
                <a:buFont typeface="Roboto"/>
                <a:buChar char="○"/>
              </a:pPr>
              <a:r>
                <a:rPr lang="en" sz="800">
                  <a:solidFill>
                    <a:srgbClr val="A72A1E"/>
                  </a:solidFill>
                  <a:latin typeface="Roboto"/>
                  <a:ea typeface="Roboto"/>
                  <a:cs typeface="Roboto"/>
                  <a:sym typeface="Roboto"/>
                </a:rPr>
                <a:t>Merchants</a:t>
              </a:r>
              <a:endParaRPr sz="800">
                <a:solidFill>
                  <a:srgbClr val="A72A1E"/>
                </a:solidFill>
                <a:latin typeface="Roboto"/>
                <a:ea typeface="Roboto"/>
                <a:cs typeface="Roboto"/>
                <a:sym typeface="Roboto"/>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297375" y="196597"/>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Trade Imbalance and the Western Solution (Opium)</a:t>
            </a:r>
            <a:endParaRPr/>
          </a:p>
        </p:txBody>
      </p:sp>
      <p:sp>
        <p:nvSpPr>
          <p:cNvPr id="122" name="Google Shape;122;p17"/>
          <p:cNvSpPr txBox="1">
            <a:spLocks noGrp="1"/>
          </p:cNvSpPr>
          <p:nvPr>
            <p:ph type="body" idx="1"/>
          </p:nvPr>
        </p:nvSpPr>
        <p:spPr>
          <a:xfrm>
            <a:off x="167975" y="1681998"/>
            <a:ext cx="4153500" cy="33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China had engaged in international trade since the 7th century through the land route known as the Silk Road.</a:t>
            </a:r>
            <a:endParaRPr sz="1600" dirty="0"/>
          </a:p>
          <a:p>
            <a:pPr marL="0" lvl="0" indent="0" algn="l" rtl="0">
              <a:spcBef>
                <a:spcPts val="1600"/>
              </a:spcBef>
              <a:spcAft>
                <a:spcPts val="0"/>
              </a:spcAft>
              <a:buNone/>
            </a:pPr>
            <a:r>
              <a:rPr lang="en" sz="1600" dirty="0"/>
              <a:t>Western nations (starting with the Portuguese) began in the 16th Century.  Trade was limited to the port of Guangzhou and strictly controlled.  </a:t>
            </a:r>
            <a:endParaRPr sz="1600" dirty="0"/>
          </a:p>
          <a:p>
            <a:pPr marL="0" lvl="0" indent="0" algn="l" rtl="0">
              <a:spcBef>
                <a:spcPts val="1600"/>
              </a:spcBef>
              <a:spcAft>
                <a:spcPts val="1600"/>
              </a:spcAft>
              <a:buNone/>
            </a:pPr>
            <a:r>
              <a:rPr lang="en" sz="1600" dirty="0"/>
              <a:t>Unfortunately trading for tea, porcelain and silk was expensive for the West because they had to pay for everything in gold or silver.  Then the British came up with a solution. </a:t>
            </a:r>
            <a:endParaRPr sz="1600" dirty="0"/>
          </a:p>
        </p:txBody>
      </p:sp>
      <p:pic>
        <p:nvPicPr>
          <p:cNvPr id="123" name="Google Shape;123;p17"/>
          <p:cNvPicPr preferRelativeResize="0"/>
          <p:nvPr/>
        </p:nvPicPr>
        <p:blipFill>
          <a:blip r:embed="rId3">
            <a:alphaModFix/>
          </a:blip>
          <a:stretch>
            <a:fillRect/>
          </a:stretch>
        </p:blipFill>
        <p:spPr>
          <a:xfrm>
            <a:off x="4557675" y="1665530"/>
            <a:ext cx="4586325" cy="347797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Opium</a:t>
            </a:r>
            <a:endParaRPr dirty="0"/>
          </a:p>
        </p:txBody>
      </p:sp>
      <p:sp>
        <p:nvSpPr>
          <p:cNvPr id="129" name="Google Shape;129;p18"/>
          <p:cNvSpPr txBox="1">
            <a:spLocks noGrp="1"/>
          </p:cNvSpPr>
          <p:nvPr>
            <p:ph type="body" idx="1"/>
          </p:nvPr>
        </p:nvSpPr>
        <p:spPr>
          <a:xfrm>
            <a:off x="311700" y="1045800"/>
            <a:ext cx="8634300" cy="12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Opium had been first sold for recreational use in China by the Portuguese but in the late 18th Century, the British East India Company began importing opium from its Bengali fields on a massive scale.  Much cheaper to produce than gold, it became the primary good traded for Chinese products. </a:t>
            </a:r>
            <a:endParaRPr dirty="0"/>
          </a:p>
          <a:p>
            <a:pPr marL="0" lvl="0" indent="0" algn="l" rtl="0">
              <a:spcBef>
                <a:spcPts val="1600"/>
              </a:spcBef>
              <a:spcAft>
                <a:spcPts val="0"/>
              </a:spcAft>
              <a:buNone/>
            </a:pPr>
            <a:endParaRPr sz="1400" dirty="0"/>
          </a:p>
          <a:p>
            <a:pPr marL="0" lvl="0" indent="0" algn="l" rtl="0">
              <a:spcBef>
                <a:spcPts val="1600"/>
              </a:spcBef>
              <a:spcAft>
                <a:spcPts val="1600"/>
              </a:spcAft>
              <a:buNone/>
            </a:pPr>
            <a:endParaRPr sz="1400" dirty="0"/>
          </a:p>
        </p:txBody>
      </p:sp>
      <p:pic>
        <p:nvPicPr>
          <p:cNvPr id="130" name="Google Shape;130;p18"/>
          <p:cNvPicPr preferRelativeResize="0"/>
          <p:nvPr/>
        </p:nvPicPr>
        <p:blipFill>
          <a:blip r:embed="rId3">
            <a:alphaModFix/>
          </a:blip>
          <a:stretch>
            <a:fillRect/>
          </a:stretch>
        </p:blipFill>
        <p:spPr>
          <a:xfrm>
            <a:off x="392675" y="2305425"/>
            <a:ext cx="4697475" cy="2719950"/>
          </a:xfrm>
          <a:prstGeom prst="rect">
            <a:avLst/>
          </a:prstGeom>
          <a:noFill/>
          <a:ln>
            <a:noFill/>
          </a:ln>
        </p:spPr>
      </p:pic>
      <p:pic>
        <p:nvPicPr>
          <p:cNvPr id="131" name="Google Shape;131;p18"/>
          <p:cNvPicPr preferRelativeResize="0"/>
          <p:nvPr/>
        </p:nvPicPr>
        <p:blipFill>
          <a:blip r:embed="rId4">
            <a:alphaModFix/>
          </a:blip>
          <a:stretch>
            <a:fillRect/>
          </a:stretch>
        </p:blipFill>
        <p:spPr>
          <a:xfrm>
            <a:off x="5242550" y="2427925"/>
            <a:ext cx="3527420" cy="2597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First Opium War (1839-1842)</a:t>
            </a:r>
            <a:endParaRPr/>
          </a:p>
        </p:txBody>
      </p:sp>
      <p:sp>
        <p:nvSpPr>
          <p:cNvPr id="137" name="Google Shape;137;p19"/>
          <p:cNvSpPr txBox="1">
            <a:spLocks noGrp="1"/>
          </p:cNvSpPr>
          <p:nvPr>
            <p:ph type="body" idx="1"/>
          </p:nvPr>
        </p:nvSpPr>
        <p:spPr>
          <a:xfrm>
            <a:off x="4434125" y="1131575"/>
            <a:ext cx="4748100" cy="39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After a series of attempts to stop the import of Opium in the 18th and early 19th Century, in 1839 the Emperor of China banned Opium and seized British ships.</a:t>
            </a:r>
            <a:endParaRPr sz="1600" dirty="0"/>
          </a:p>
          <a:p>
            <a:pPr marL="0" lvl="0" indent="0" algn="l" rtl="0">
              <a:spcBef>
                <a:spcPts val="1600"/>
              </a:spcBef>
              <a:spcAft>
                <a:spcPts val="0"/>
              </a:spcAft>
              <a:buNone/>
            </a:pPr>
            <a:r>
              <a:rPr lang="en" sz="1600" dirty="0"/>
              <a:t>The British used this a justification of war and declared war on China.  Due to massive superiority in technology (naval), the quickly defeated the Chinese forces.</a:t>
            </a:r>
            <a:endParaRPr sz="1600" dirty="0"/>
          </a:p>
          <a:p>
            <a:pPr marL="0" lvl="0" indent="0" algn="l" rtl="0">
              <a:spcBef>
                <a:spcPts val="1600"/>
              </a:spcBef>
              <a:spcAft>
                <a:spcPts val="1600"/>
              </a:spcAft>
              <a:buNone/>
            </a:pPr>
            <a:r>
              <a:rPr lang="en" sz="1600" dirty="0"/>
              <a:t>The resulting Treaty of Nanjing (1842) allowed British traders to access Chinese ports, ceded Hong Kong to the UK and forced China to pay Britain reparations (money for the cost of war)</a:t>
            </a:r>
            <a:endParaRPr sz="1600" dirty="0"/>
          </a:p>
        </p:txBody>
      </p:sp>
      <p:pic>
        <p:nvPicPr>
          <p:cNvPr id="138" name="Google Shape;138;p19"/>
          <p:cNvPicPr preferRelativeResize="0"/>
          <p:nvPr/>
        </p:nvPicPr>
        <p:blipFill>
          <a:blip r:embed="rId3">
            <a:alphaModFix/>
          </a:blip>
          <a:stretch>
            <a:fillRect/>
          </a:stretch>
        </p:blipFill>
        <p:spPr>
          <a:xfrm>
            <a:off x="30500" y="1573925"/>
            <a:ext cx="4336924" cy="2841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Taiping Rebellion (1850-1864)</a:t>
            </a:r>
            <a:endParaRPr/>
          </a:p>
        </p:txBody>
      </p:sp>
      <p:sp>
        <p:nvSpPr>
          <p:cNvPr id="144" name="Google Shape;144;p20"/>
          <p:cNvSpPr txBox="1">
            <a:spLocks noGrp="1"/>
          </p:cNvSpPr>
          <p:nvPr>
            <p:ph type="body" idx="1"/>
          </p:nvPr>
        </p:nvSpPr>
        <p:spPr>
          <a:xfrm>
            <a:off x="311700" y="1489755"/>
            <a:ext cx="4565100" cy="260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In 1837 Hong </a:t>
            </a:r>
            <a:r>
              <a:rPr lang="en" sz="1500" dirty="0" err="1"/>
              <a:t>Xiuchuan</a:t>
            </a:r>
            <a:r>
              <a:rPr lang="en" sz="1500" dirty="0"/>
              <a:t>, a farmer’s son, failed an examination to become a bureaucrat in the Qing government and fell into a fever induced coma.  When he awoke, he claimed to have ascended into heaven, spoken to the Christian God and Jesus Christ, and was informed he was the second son of God.  </a:t>
            </a:r>
            <a:endParaRPr sz="1500" dirty="0"/>
          </a:p>
          <a:p>
            <a:pPr marL="0" lvl="0" indent="0" algn="l" rtl="0">
              <a:spcBef>
                <a:spcPts val="1600"/>
              </a:spcBef>
              <a:spcAft>
                <a:spcPts val="0"/>
              </a:spcAft>
              <a:buNone/>
            </a:pPr>
            <a:r>
              <a:rPr lang="en" sz="1500" dirty="0"/>
              <a:t>Believing it was his divine duty to overthrow the Qing government and </a:t>
            </a:r>
            <a:r>
              <a:rPr lang="en" sz="1500" dirty="0" smtClean="0"/>
              <a:t>Christianize </a:t>
            </a:r>
            <a:r>
              <a:rPr lang="en" sz="1500" dirty="0"/>
              <a:t>China, Hong gathered a massive following of anti-Manchu followers.  In 1850, his followers attacked imperial forces and the Taiping (Heavenly Kingdom) Rebellion began.</a:t>
            </a:r>
            <a:endParaRPr sz="1500" dirty="0"/>
          </a:p>
          <a:p>
            <a:pPr marL="0" lvl="0" indent="0" algn="l" rtl="0">
              <a:spcBef>
                <a:spcPts val="1600"/>
              </a:spcBef>
              <a:spcAft>
                <a:spcPts val="1600"/>
              </a:spcAft>
              <a:buNone/>
            </a:pPr>
            <a:r>
              <a:rPr lang="en" sz="1400" dirty="0"/>
              <a:t> </a:t>
            </a:r>
            <a:endParaRPr sz="1400" dirty="0"/>
          </a:p>
        </p:txBody>
      </p:sp>
      <p:pic>
        <p:nvPicPr>
          <p:cNvPr id="145" name="Google Shape;145;p20"/>
          <p:cNvPicPr preferRelativeResize="0"/>
          <p:nvPr/>
        </p:nvPicPr>
        <p:blipFill>
          <a:blip r:embed="rId3">
            <a:alphaModFix/>
          </a:blip>
          <a:stretch>
            <a:fillRect/>
          </a:stretch>
        </p:blipFill>
        <p:spPr>
          <a:xfrm>
            <a:off x="4930150" y="1505797"/>
            <a:ext cx="4213850" cy="34100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Impact of the Taiping Rebellion</a:t>
            </a:r>
            <a:endParaRPr/>
          </a:p>
        </p:txBody>
      </p:sp>
      <p:sp>
        <p:nvSpPr>
          <p:cNvPr id="151" name="Google Shape;151;p21"/>
          <p:cNvSpPr txBox="1">
            <a:spLocks noGrp="1"/>
          </p:cNvSpPr>
          <p:nvPr>
            <p:ph type="body" idx="1"/>
          </p:nvPr>
        </p:nvSpPr>
        <p:spPr>
          <a:xfrm>
            <a:off x="155625" y="1336976"/>
            <a:ext cx="54642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By 1853, Hong took control of Nanjing (second largest city in China) and was marching on Beijing.  While unsuccessful, they fought the imperial army to a standstill.  It wasn’t until 1864, with the help of foreign mercenaries and modern weapons that the Taiping were defeated.  </a:t>
            </a:r>
            <a:endParaRPr sz="1500" dirty="0"/>
          </a:p>
          <a:p>
            <a:pPr marL="0" lvl="0" indent="0" algn="l" rtl="0">
              <a:spcBef>
                <a:spcPts val="1600"/>
              </a:spcBef>
              <a:spcAft>
                <a:spcPts val="0"/>
              </a:spcAft>
              <a:buNone/>
            </a:pPr>
            <a:r>
              <a:rPr lang="en" sz="1500" dirty="0"/>
              <a:t>The Taiping Rebellion ranks as one of the bloodiest wars in human history, the bloodiest civil war, and the largest conflict of the 19th century, with estimates of the war dead ranging from 20–70 million to as high as 100 million, with millions more displaced.</a:t>
            </a:r>
            <a:endParaRPr sz="1500" dirty="0"/>
          </a:p>
          <a:p>
            <a:pPr marL="0" lvl="0" indent="0" algn="l" rtl="0">
              <a:spcBef>
                <a:spcPts val="1600"/>
              </a:spcBef>
              <a:spcAft>
                <a:spcPts val="1600"/>
              </a:spcAft>
              <a:buNone/>
            </a:pPr>
            <a:r>
              <a:rPr lang="en" sz="1500" dirty="0"/>
              <a:t>It shook the foundation of the Qing government and forced it to look to modernize.  The common people began to question the Qing’s right to rule.</a:t>
            </a:r>
            <a:endParaRPr sz="1500" dirty="0"/>
          </a:p>
        </p:txBody>
      </p:sp>
      <p:pic>
        <p:nvPicPr>
          <p:cNvPr id="152" name="Google Shape;152;p21"/>
          <p:cNvPicPr preferRelativeResize="0"/>
          <p:nvPr/>
        </p:nvPicPr>
        <p:blipFill>
          <a:blip r:embed="rId3">
            <a:alphaModFix/>
          </a:blip>
          <a:stretch>
            <a:fillRect/>
          </a:stretch>
        </p:blipFill>
        <p:spPr>
          <a:xfrm>
            <a:off x="5619825" y="1246250"/>
            <a:ext cx="3524174" cy="3430926"/>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1615</Words>
  <Application>Microsoft Macintosh PowerPoint</Application>
  <PresentationFormat>On-screen Show (16:9)</PresentationFormat>
  <Paragraphs>82</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Georgia</vt:lpstr>
      <vt:lpstr>Amatic SC</vt:lpstr>
      <vt:lpstr>Arial</vt:lpstr>
      <vt:lpstr>Roboto Thin</vt:lpstr>
      <vt:lpstr>Roboto</vt:lpstr>
      <vt:lpstr>Source Code Pro</vt:lpstr>
      <vt:lpstr>Roboto Medium</vt:lpstr>
      <vt:lpstr>Beach Day</vt:lpstr>
      <vt:lpstr>The Opening of China</vt:lpstr>
      <vt:lpstr>Why does the Dynastic System end in China in 1911?</vt:lpstr>
      <vt:lpstr>China Before the 1800</vt:lpstr>
      <vt:lpstr>Qing SPICE SnapShot</vt:lpstr>
      <vt:lpstr>Trade Imbalance and the Western Solution (Opium)</vt:lpstr>
      <vt:lpstr>Opium</vt:lpstr>
      <vt:lpstr>First Opium War (1839-1842)</vt:lpstr>
      <vt:lpstr>Taiping Rebellion (1850-1864)</vt:lpstr>
      <vt:lpstr>Impact of the Taiping Rebellion</vt:lpstr>
      <vt:lpstr>Second Opium War (1856-1860)</vt:lpstr>
      <vt:lpstr>Self Strengthening Movement (1861-1895)</vt:lpstr>
      <vt:lpstr>First Sino-Japanese war (1894-1895)</vt:lpstr>
      <vt:lpstr>Boxer Rebellion (1899-1901)</vt:lpstr>
      <vt:lpstr>Boxer Protocol (1901)</vt:lpstr>
      <vt:lpstr>Xinhai Revolution</vt:lpstr>
      <vt:lpstr>So, what do you think?</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Opening of China</dc:title>
  <cp:lastModifiedBy>Microsoft Office User</cp:lastModifiedBy>
  <cp:revision>1</cp:revision>
  <dcterms:modified xsi:type="dcterms:W3CDTF">2018-11-14T20:38:39Z</dcterms:modified>
</cp:coreProperties>
</file>