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3130"/>
  </p:normalViewPr>
  <p:slideViewPr>
    <p:cSldViewPr snapToGrid="0" snapToObjects="1">
      <p:cViewPr varScale="1">
        <p:scale>
          <a:sx n="80" d="100"/>
          <a:sy n="80" d="100"/>
        </p:scale>
        <p:origin x="40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4e5f484207_0_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4e5f484207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4e5f484207_0_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4e5f484207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4e5f484207_0_6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4e5f484207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4e5f484207_0_6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4e5f484207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4e5f484207_0_7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4e5f484207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4e5f484207_0_7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4e5f484207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4e5f484207_0_8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4e5f484207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1524800" y="672606"/>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sp>
        <p:nvSpPr>
          <p:cNvPr id="11" name="Google Shape;11;p2"/>
          <p:cNvSpPr/>
          <p:nvPr/>
        </p:nvSpPr>
        <p:spPr>
          <a:xfrm rot="10800000">
            <a:off x="6537563" y="33429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cxnSp>
        <p:nvCxnSpPr>
          <p:cNvPr id="12" name="Google Shape;12;p2"/>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3" name="Google Shape;13;p2"/>
          <p:cNvSpPr txBox="1">
            <a:spLocks noGrp="1"/>
          </p:cNvSpPr>
          <p:nvPr>
            <p:ph type="ctrTitle"/>
          </p:nvPr>
        </p:nvSpPr>
        <p:spPr>
          <a:xfrm>
            <a:off x="1680302" y="1188925"/>
            <a:ext cx="5783400" cy="1457400"/>
          </a:xfrm>
          <a:prstGeom prst="rect">
            <a:avLst/>
          </a:prstGeom>
        </p:spPr>
        <p:txBody>
          <a:bodyPr spcFirstLastPara="1" wrap="square" lIns="91425" tIns="91425" rIns="91425" bIns="91425" anchor="b" anchorCtr="0"/>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a:endParaRPr/>
          </a:p>
        </p:txBody>
      </p:sp>
      <p:sp>
        <p:nvSpPr>
          <p:cNvPr id="14" name="Google Shape;14;p2"/>
          <p:cNvSpPr txBox="1">
            <a:spLocks noGrp="1"/>
          </p:cNvSpPr>
          <p:nvPr>
            <p:ph type="subTitle" idx="1"/>
          </p:nvPr>
        </p:nvSpPr>
        <p:spPr>
          <a:xfrm>
            <a:off x="1680302" y="3049450"/>
            <a:ext cx="5783400" cy="9090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a:endParaRPr/>
          </a:p>
        </p:txBody>
      </p:sp>
      <p:sp>
        <p:nvSpPr>
          <p:cNvPr id="15" name="Google Shape;15;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1"/>
          <p:cNvSpPr txBox="1">
            <a:spLocks noGrp="1"/>
          </p:cNvSpPr>
          <p:nvPr>
            <p:ph type="title" hasCustomPrompt="1"/>
          </p:nvPr>
        </p:nvSpPr>
        <p:spPr>
          <a:xfrm>
            <a:off x="387900" y="1152450"/>
            <a:ext cx="8368200" cy="1538400"/>
          </a:xfrm>
          <a:prstGeom prst="rect">
            <a:avLst/>
          </a:prstGeom>
        </p:spPr>
        <p:txBody>
          <a:bodyPr spcFirstLastPara="1" wrap="square" lIns="91425" tIns="91425" rIns="91425" bIns="91425" anchor="ctr" anchorCtr="0"/>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a:spLocks noGrp="1"/>
          </p:cNvSpPr>
          <p:nvPr>
            <p:ph type="body" idx="1"/>
          </p:nvPr>
        </p:nvSpPr>
        <p:spPr>
          <a:xfrm>
            <a:off x="387900" y="2919450"/>
            <a:ext cx="8368200" cy="10716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6" name="Google Shape;56;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sp>
        <p:nvSpPr>
          <p:cNvPr id="58" name="Google Shape;58;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8" name="Google Shape;18;p3"/>
          <p:cNvSpPr txBox="1">
            <a:spLocks noGrp="1"/>
          </p:cNvSpPr>
          <p:nvPr>
            <p:ph type="title"/>
          </p:nvPr>
        </p:nvSpPr>
        <p:spPr>
          <a:xfrm>
            <a:off x="480750" y="1764950"/>
            <a:ext cx="8222100" cy="907500"/>
          </a:xfrm>
          <a:prstGeom prst="rect">
            <a:avLst/>
          </a:prstGeom>
        </p:spPr>
        <p:txBody>
          <a:bodyPr spcFirstLastPara="1" wrap="square" lIns="91425" tIns="91425" rIns="91425" bIns="91425" anchor="b" anchorCtr="0"/>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9" name="Google Shape;19;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2" name="Google Shape;22;p4"/>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3" name="Google Shape;23;p4"/>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4" name="Google Shape;24;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7" name="Google Shape;27;p5"/>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8" name="Google Shape;28;p5"/>
          <p:cNvSpPr txBox="1">
            <a:spLocks noGrp="1"/>
          </p:cNvSpPr>
          <p:nvPr>
            <p:ph type="body" idx="1"/>
          </p:nvPr>
        </p:nvSpPr>
        <p:spPr>
          <a:xfrm>
            <a:off x="387900" y="1489825"/>
            <a:ext cx="3999900" cy="30789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body" idx="2"/>
          </p:nvPr>
        </p:nvSpPr>
        <p:spPr>
          <a:xfrm>
            <a:off x="4756200" y="1489825"/>
            <a:ext cx="3999900" cy="30789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3" name="Google Shape;33;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w="38100" cap="flat" cmpd="sng">
            <a:solidFill>
              <a:schemeClr val="accent4"/>
            </a:solidFill>
            <a:prstDash val="solid"/>
            <a:round/>
            <a:headEnd type="none" w="sm" len="sm"/>
            <a:tailEnd type="none" w="sm" len="sm"/>
          </a:ln>
        </p:spPr>
      </p:cxnSp>
      <p:sp>
        <p:nvSpPr>
          <p:cNvPr id="36" name="Google Shape;36;p7"/>
          <p:cNvSpPr txBox="1">
            <a:spLocks noGrp="1"/>
          </p:cNvSpPr>
          <p:nvPr>
            <p:ph type="title"/>
          </p:nvPr>
        </p:nvSpPr>
        <p:spPr>
          <a:xfrm>
            <a:off x="3879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7" name="Google Shape;37;p7"/>
          <p:cNvSpPr txBox="1">
            <a:spLocks noGrp="1"/>
          </p:cNvSpPr>
          <p:nvPr>
            <p:ph type="body" idx="1"/>
          </p:nvPr>
        </p:nvSpPr>
        <p:spPr>
          <a:xfrm>
            <a:off x="387900" y="1594025"/>
            <a:ext cx="2808000" cy="26811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8" name="Google Shape;38;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9"/>
        <p:cNvGrpSpPr/>
        <p:nvPr/>
      </p:nvGrpSpPr>
      <p:grpSpPr>
        <a:xfrm>
          <a:off x="0" y="0"/>
          <a:ext cx="0" cy="0"/>
          <a:chOff x="0" y="0"/>
          <a:chExt cx="0" cy="0"/>
        </a:xfrm>
      </p:grpSpPr>
      <p:sp>
        <p:nvSpPr>
          <p:cNvPr id="40" name="Google Shape;40;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1" name="Google Shape;41;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4" name="Google Shape;44;p9"/>
          <p:cNvCxnSpPr/>
          <p:nvPr/>
        </p:nvCxnSpPr>
        <p:spPr>
          <a:xfrm>
            <a:off x="5029675" y="4495503"/>
            <a:ext cx="540900" cy="0"/>
          </a:xfrm>
          <a:prstGeom prst="straightConnector1">
            <a:avLst/>
          </a:prstGeom>
          <a:noFill/>
          <a:ln w="38100" cap="flat" cmpd="sng">
            <a:solidFill>
              <a:schemeClr val="accent5"/>
            </a:solidFill>
            <a:prstDash val="solid"/>
            <a:round/>
            <a:headEnd type="none" w="sm" len="sm"/>
            <a:tailEnd type="none" w="sm" len="sm"/>
          </a:ln>
        </p:spPr>
      </p:cxnSp>
      <p:sp>
        <p:nvSpPr>
          <p:cNvPr id="45" name="Google Shape;45;p9"/>
          <p:cNvSpPr txBox="1">
            <a:spLocks noGrp="1"/>
          </p:cNvSpPr>
          <p:nvPr>
            <p:ph type="title"/>
          </p:nvPr>
        </p:nvSpPr>
        <p:spPr>
          <a:xfrm>
            <a:off x="265500" y="1209075"/>
            <a:ext cx="4045200" cy="1506300"/>
          </a:xfrm>
          <a:prstGeom prst="rect">
            <a:avLst/>
          </a:prstGeom>
        </p:spPr>
        <p:txBody>
          <a:bodyPr spcFirstLastPara="1" wrap="square" lIns="91425" tIns="91425" rIns="91425" bIns="91425" anchor="b" anchorCtr="0"/>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6" name="Google Shape;46;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a:endParaRPr/>
          </a:p>
        </p:txBody>
      </p:sp>
      <p:sp>
        <p:nvSpPr>
          <p:cNvPr id="47" name="Google Shape;47;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8" name="Google Shape;4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9"/>
        <p:cNvGrpSpPr/>
        <p:nvPr/>
      </p:nvGrpSpPr>
      <p:grpSpPr>
        <a:xfrm>
          <a:off x="0" y="0"/>
          <a:ext cx="0" cy="0"/>
          <a:chOff x="0" y="0"/>
          <a:chExt cx="0" cy="0"/>
        </a:xfrm>
      </p:grpSpPr>
      <p:sp>
        <p:nvSpPr>
          <p:cNvPr id="50" name="Google Shape;50;p10"/>
          <p:cNvSpPr txBox="1">
            <a:spLocks noGrp="1"/>
          </p:cNvSpPr>
          <p:nvPr>
            <p:ph type="body" idx="1"/>
          </p:nvPr>
        </p:nvSpPr>
        <p:spPr>
          <a:xfrm>
            <a:off x="319500" y="423372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a:endParaRPr/>
          </a:p>
        </p:txBody>
      </p:sp>
      <p:sp>
        <p:nvSpPr>
          <p:cNvPr id="51" name="Google Shape;51;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rina">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marL="914400" lvl="1"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marL="1371600" lvl="2"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marL="1828800" lvl="3"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marL="2286000" lvl="4"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marL="2743200" lvl="5"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marL="3200400" lvl="6"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marL="3657600" lvl="7"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marL="4114800" lvl="8" indent="-3175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s://www.scholarships.com/" TargetMode="External"/><Relationship Id="rId4" Type="http://schemas.openxmlformats.org/officeDocument/2006/relationships/hyperlink" Target="https://www.careeronestop.org/toolkit/training/find-scholarships.aspx" TargetMode="External"/><Relationship Id="rId5" Type="http://schemas.openxmlformats.org/officeDocument/2006/relationships/hyperlink" Target="https://www2.ed.gov/fund/grants-apply.html?src=pn" TargetMode="External"/><Relationship Id="rId6" Type="http://schemas.openxmlformats.org/officeDocument/2006/relationships/hyperlink" Target="https://bigfuture.collegeboard.org/scholarship-search" TargetMode="External"/><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3"/>
          <p:cNvSpPr txBox="1">
            <a:spLocks noGrp="1"/>
          </p:cNvSpPr>
          <p:nvPr>
            <p:ph type="ctrTitle"/>
          </p:nvPr>
        </p:nvSpPr>
        <p:spPr>
          <a:xfrm>
            <a:off x="1680302" y="1188925"/>
            <a:ext cx="5783400" cy="1457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Scholarships &amp; Grants</a:t>
            </a:r>
            <a:endParaRPr/>
          </a:p>
        </p:txBody>
      </p:sp>
      <p:sp>
        <p:nvSpPr>
          <p:cNvPr id="64" name="Google Shape;64;p13"/>
          <p:cNvSpPr txBox="1">
            <a:spLocks noGrp="1"/>
          </p:cNvSpPr>
          <p:nvPr>
            <p:ph type="subTitle" idx="1"/>
          </p:nvPr>
        </p:nvSpPr>
        <p:spPr>
          <a:xfrm>
            <a:off x="1680302" y="3049450"/>
            <a:ext cx="5783400" cy="909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The basics</a:t>
            </a:r>
            <a:endParaRPr/>
          </a:p>
        </p:txBody>
      </p:sp>
      <p:sp>
        <p:nvSpPr>
          <p:cNvPr id="70" name="Google Shape;70;p14"/>
          <p:cNvSpPr txBox="1">
            <a:spLocks noGrp="1"/>
          </p:cNvSpPr>
          <p:nvPr>
            <p:ph type="body" idx="1"/>
          </p:nvPr>
        </p:nvSpPr>
        <p:spPr>
          <a:xfrm>
            <a:off x="387900" y="1185024"/>
            <a:ext cx="8368200" cy="30789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Scholarships can be confusing. There are a lot of them out there, for many different amounts of money and different organizations. </a:t>
            </a:r>
            <a:endParaRPr/>
          </a:p>
          <a:p>
            <a:pPr marL="457200" lvl="0" indent="-342900" algn="l" rtl="0">
              <a:spcBef>
                <a:spcPts val="0"/>
              </a:spcBef>
              <a:spcAft>
                <a:spcPts val="0"/>
              </a:spcAft>
              <a:buSzPts val="1800"/>
              <a:buChar char="➔"/>
            </a:pPr>
            <a:r>
              <a:rPr lang="en"/>
              <a:t>Don’t be intimidated. You can do this, and you really should. Any money is going to be a help when it comes to paying for college. </a:t>
            </a:r>
            <a:endParaRPr/>
          </a:p>
          <a:p>
            <a:pPr marL="457200" lvl="0" indent="-342900" algn="l" rtl="0">
              <a:spcBef>
                <a:spcPts val="0"/>
              </a:spcBef>
              <a:spcAft>
                <a:spcPts val="0"/>
              </a:spcAft>
              <a:buSzPts val="1800"/>
              <a:buChar char="➔"/>
            </a:pPr>
            <a:r>
              <a:rPr lang="en"/>
              <a:t>Don’t decide that there is nothing “special” about you or your academic record and skip this step of preparing for the next phase of your education. </a:t>
            </a:r>
            <a:endParaRPr/>
          </a:p>
          <a:p>
            <a:pPr marL="914400" lvl="1" indent="-317500" algn="l" rtl="0">
              <a:spcBef>
                <a:spcPts val="0"/>
              </a:spcBef>
              <a:spcAft>
                <a:spcPts val="0"/>
              </a:spcAft>
              <a:buSzPts val="1400"/>
              <a:buChar char="◆"/>
            </a:pPr>
            <a:r>
              <a:rPr lang="en"/>
              <a:t>There are a lot of groups out there looking to give money to perfectly average students, spend some time looking and finding good matches for yourself. </a:t>
            </a:r>
            <a:endParaRPr/>
          </a:p>
          <a:p>
            <a:pPr marL="457200" lvl="0" indent="-342900" algn="l" rtl="0">
              <a:spcBef>
                <a:spcPts val="0"/>
              </a:spcBef>
              <a:spcAft>
                <a:spcPts val="0"/>
              </a:spcAft>
              <a:buSzPts val="1800"/>
              <a:buChar char="➔"/>
            </a:pPr>
            <a:r>
              <a:rPr lang="en"/>
              <a:t>The terms “scholarship” and “grant” are sometimes used interchangibly, but there are usually differences. </a:t>
            </a:r>
            <a:endParaRPr/>
          </a:p>
          <a:p>
            <a:pPr marL="914400" lvl="1" indent="-317500" algn="l" rtl="0">
              <a:spcBef>
                <a:spcPts val="0"/>
              </a:spcBef>
              <a:spcAft>
                <a:spcPts val="0"/>
              </a:spcAft>
              <a:buSzPts val="1400"/>
              <a:buChar char="◆"/>
            </a:pPr>
            <a:r>
              <a:rPr lang="en"/>
              <a:t>Scholarships: Most are merit-based in some way, around some quality or characteristic you have demonstrated (grades, creativity, interests)</a:t>
            </a:r>
            <a:endParaRPr/>
          </a:p>
          <a:p>
            <a:pPr marL="914400" lvl="1" indent="-317500" algn="l" rtl="0">
              <a:spcBef>
                <a:spcPts val="0"/>
              </a:spcBef>
              <a:spcAft>
                <a:spcPts val="0"/>
              </a:spcAft>
              <a:buSzPts val="1400"/>
              <a:buChar char="◆"/>
            </a:pPr>
            <a:r>
              <a:rPr lang="en"/>
              <a:t>Grants: Most are need-based, usually awarded based on your family’s financial situation</a:t>
            </a:r>
            <a:endParaRPr/>
          </a:p>
          <a:p>
            <a:pPr marL="914400" lvl="0" indent="0" algn="l" rtl="0">
              <a:spcBef>
                <a:spcPts val="160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xfrm>
            <a:off x="387900" y="34767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Types of Scholarships</a:t>
            </a:r>
            <a:endParaRPr/>
          </a:p>
        </p:txBody>
      </p:sp>
      <p:sp>
        <p:nvSpPr>
          <p:cNvPr id="76" name="Google Shape;76;p15"/>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Academic Scholarships</a:t>
            </a:r>
            <a:endParaRPr/>
          </a:p>
          <a:p>
            <a:pPr marL="914400" lvl="1" indent="-317500" algn="l" rtl="0">
              <a:spcBef>
                <a:spcPts val="0"/>
              </a:spcBef>
              <a:spcAft>
                <a:spcPts val="0"/>
              </a:spcAft>
              <a:buSzPts val="1400"/>
              <a:buChar char="◆"/>
            </a:pPr>
            <a:r>
              <a:rPr lang="en"/>
              <a:t>Based on grades and academic achievements. If your grades aren’t stellar, don’t let this stop you. Read requirements, there are many groups still looking to provide opportunities to more “average” students. </a:t>
            </a:r>
            <a:endParaRPr/>
          </a:p>
          <a:p>
            <a:pPr marL="457200" lvl="0" indent="-342900" algn="l" rtl="0">
              <a:spcBef>
                <a:spcPts val="0"/>
              </a:spcBef>
              <a:spcAft>
                <a:spcPts val="0"/>
              </a:spcAft>
              <a:buSzPts val="1800"/>
              <a:buChar char="➔"/>
            </a:pPr>
            <a:r>
              <a:rPr lang="en"/>
              <a:t>Athletic Scholarships</a:t>
            </a:r>
            <a:endParaRPr/>
          </a:p>
          <a:p>
            <a:pPr marL="914400" lvl="1" indent="-317500" algn="l" rtl="0">
              <a:spcBef>
                <a:spcPts val="0"/>
              </a:spcBef>
              <a:spcAft>
                <a:spcPts val="0"/>
              </a:spcAft>
              <a:buSzPts val="1400"/>
              <a:buChar char="◆"/>
            </a:pPr>
            <a:r>
              <a:rPr lang="en"/>
              <a:t>Based on athletic achievement. </a:t>
            </a:r>
            <a:endParaRPr/>
          </a:p>
          <a:p>
            <a:pPr marL="457200" lvl="0" indent="-342900" algn="l" rtl="0">
              <a:spcBef>
                <a:spcPts val="0"/>
              </a:spcBef>
              <a:spcAft>
                <a:spcPts val="0"/>
              </a:spcAft>
              <a:buSzPts val="1800"/>
              <a:buChar char="➔"/>
            </a:pPr>
            <a:r>
              <a:rPr lang="en"/>
              <a:t>Scholarships based on personal characteristics</a:t>
            </a:r>
            <a:endParaRPr/>
          </a:p>
          <a:p>
            <a:pPr marL="914400" lvl="1" indent="-317500" algn="l" rtl="0">
              <a:spcBef>
                <a:spcPts val="0"/>
              </a:spcBef>
              <a:spcAft>
                <a:spcPts val="0"/>
              </a:spcAft>
              <a:buSzPts val="1400"/>
              <a:buChar char="◆"/>
            </a:pPr>
            <a:r>
              <a:rPr lang="en"/>
              <a:t>Special scholarships for specific genders and orientations, minority groups, religion, etc. </a:t>
            </a:r>
            <a:endParaRPr/>
          </a:p>
          <a:p>
            <a:pPr marL="457200" lvl="0" indent="-342900" algn="l" rtl="0">
              <a:spcBef>
                <a:spcPts val="0"/>
              </a:spcBef>
              <a:spcAft>
                <a:spcPts val="0"/>
              </a:spcAft>
              <a:buSzPts val="1800"/>
              <a:buChar char="➔"/>
            </a:pPr>
            <a:r>
              <a:rPr lang="en"/>
              <a:t>(More on the next slide)</a:t>
            </a:r>
            <a:endParaRPr/>
          </a:p>
          <a:p>
            <a:pPr marL="457200" lvl="0" indent="0" algn="l" rtl="0">
              <a:spcBef>
                <a:spcPts val="1600"/>
              </a:spcBef>
              <a:spcAft>
                <a:spcPts val="1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More Types of Scholarships</a:t>
            </a:r>
            <a:endParaRPr/>
          </a:p>
        </p:txBody>
      </p:sp>
      <p:sp>
        <p:nvSpPr>
          <p:cNvPr id="82" name="Google Shape;82;p16"/>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Creative Scholarships</a:t>
            </a:r>
            <a:endParaRPr/>
          </a:p>
          <a:p>
            <a:pPr marL="914400" lvl="1" indent="-317500" algn="l" rtl="0">
              <a:spcBef>
                <a:spcPts val="0"/>
              </a:spcBef>
              <a:spcAft>
                <a:spcPts val="0"/>
              </a:spcAft>
              <a:buSzPts val="1400"/>
              <a:buChar char="◆"/>
            </a:pPr>
            <a:r>
              <a:rPr lang="en"/>
              <a:t>For artistic achievement. Can definitely include things like music and dance. </a:t>
            </a:r>
            <a:endParaRPr/>
          </a:p>
          <a:p>
            <a:pPr marL="457200" lvl="0" indent="-342900" algn="l" rtl="0">
              <a:spcBef>
                <a:spcPts val="0"/>
              </a:spcBef>
              <a:spcAft>
                <a:spcPts val="0"/>
              </a:spcAft>
              <a:buSzPts val="1800"/>
              <a:buChar char="➔"/>
            </a:pPr>
            <a:r>
              <a:rPr lang="en"/>
              <a:t>Community Service Scholarships</a:t>
            </a:r>
            <a:endParaRPr/>
          </a:p>
          <a:p>
            <a:pPr marL="914400" lvl="1" indent="-317500" algn="l" rtl="0">
              <a:spcBef>
                <a:spcPts val="0"/>
              </a:spcBef>
              <a:spcAft>
                <a:spcPts val="0"/>
              </a:spcAft>
              <a:buSzPts val="1400"/>
              <a:buChar char="◆"/>
            </a:pPr>
            <a:r>
              <a:rPr lang="en"/>
              <a:t>Often given for participation in community service organizations, events, or church groups. If you have a strong volunteer background, this may be a good route for you. </a:t>
            </a:r>
            <a:endParaRPr/>
          </a:p>
          <a:p>
            <a:pPr marL="457200" lvl="0" indent="-342900" algn="l" rtl="0">
              <a:spcBef>
                <a:spcPts val="0"/>
              </a:spcBef>
              <a:spcAft>
                <a:spcPts val="0"/>
              </a:spcAft>
              <a:buSzPts val="1800"/>
              <a:buChar char="➔"/>
            </a:pPr>
            <a:r>
              <a:rPr lang="en"/>
              <a:t>Unusual Scholarships</a:t>
            </a:r>
            <a:endParaRPr/>
          </a:p>
          <a:p>
            <a:pPr marL="914400" lvl="1" indent="-317500" algn="l" rtl="0">
              <a:spcBef>
                <a:spcPts val="0"/>
              </a:spcBef>
              <a:spcAft>
                <a:spcPts val="0"/>
              </a:spcAft>
              <a:buSzPts val="1400"/>
              <a:buChar char="◆"/>
            </a:pPr>
            <a:r>
              <a:rPr lang="en"/>
              <a:t>There are some strange scholarships out there. Seriously. Money for people who are left handed or can make the best prom dress out of duct tape...these have a high novelty factor so the competition can be pretty fierce, but if you’ve got a good idea, go for it!</a:t>
            </a:r>
            <a:endParaRPr/>
          </a:p>
          <a:p>
            <a:pPr marL="0" lvl="0" indent="0" algn="l" rtl="0">
              <a:spcBef>
                <a:spcPts val="160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Scholarship Applications</a:t>
            </a:r>
            <a:endParaRPr/>
          </a:p>
        </p:txBody>
      </p:sp>
      <p:sp>
        <p:nvSpPr>
          <p:cNvPr id="88" name="Google Shape;88;p17"/>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 sz="1400"/>
              <a:t>Many scholarship applications ask for a lot of the same materials that you would include in a college admissions application. </a:t>
            </a:r>
            <a:endParaRPr sz="1400"/>
          </a:p>
          <a:p>
            <a:pPr marL="914400" lvl="1" indent="-304800" algn="l" rtl="0">
              <a:spcBef>
                <a:spcPts val="0"/>
              </a:spcBef>
              <a:spcAft>
                <a:spcPts val="0"/>
              </a:spcAft>
              <a:buSzPts val="1200"/>
              <a:buChar char="◆"/>
            </a:pPr>
            <a:r>
              <a:rPr lang="en" sz="1200"/>
              <a:t>Resume</a:t>
            </a:r>
            <a:endParaRPr sz="1200"/>
          </a:p>
          <a:p>
            <a:pPr marL="914400" lvl="1" indent="-304800" algn="l" rtl="0">
              <a:spcBef>
                <a:spcPts val="0"/>
              </a:spcBef>
              <a:spcAft>
                <a:spcPts val="0"/>
              </a:spcAft>
              <a:buSzPts val="1200"/>
              <a:buChar char="◆"/>
            </a:pPr>
            <a:r>
              <a:rPr lang="en" sz="1200"/>
              <a:t>Personal Essay</a:t>
            </a:r>
            <a:endParaRPr sz="1200"/>
          </a:p>
          <a:p>
            <a:pPr marL="457200" lvl="0" indent="-317500" algn="l" rtl="0">
              <a:spcBef>
                <a:spcPts val="0"/>
              </a:spcBef>
              <a:spcAft>
                <a:spcPts val="0"/>
              </a:spcAft>
              <a:buSzPts val="1400"/>
              <a:buChar char="➔"/>
            </a:pPr>
            <a:r>
              <a:rPr lang="en" sz="1400"/>
              <a:t>Sometimes, scholarships require you to send in other materials. </a:t>
            </a:r>
            <a:endParaRPr sz="1400"/>
          </a:p>
          <a:p>
            <a:pPr marL="914400" lvl="1" indent="-304800" algn="l" rtl="0">
              <a:spcBef>
                <a:spcPts val="0"/>
              </a:spcBef>
              <a:spcAft>
                <a:spcPts val="0"/>
              </a:spcAft>
              <a:buSzPts val="1200"/>
              <a:buChar char="◆"/>
            </a:pPr>
            <a:r>
              <a:rPr lang="en" sz="1200"/>
              <a:t>Examples of essays for English Scholarships, sometimes videos you have created, etc. </a:t>
            </a:r>
            <a:endParaRPr sz="1200"/>
          </a:p>
          <a:p>
            <a:pPr marL="457200" lvl="0" indent="-317500" algn="l" rtl="0">
              <a:spcBef>
                <a:spcPts val="0"/>
              </a:spcBef>
              <a:spcAft>
                <a:spcPts val="0"/>
              </a:spcAft>
              <a:buSzPts val="1400"/>
              <a:buChar char="➔"/>
            </a:pPr>
            <a:r>
              <a:rPr lang="en" sz="1400"/>
              <a:t>Scholarship deadlines do not necessarily line up with the college application cycle. Be aware of deadlines that may happen at other times of the year. Start planning now and plan ahead. </a:t>
            </a:r>
            <a:endParaRPr sz="1400"/>
          </a:p>
          <a:p>
            <a:pPr marL="457200" lvl="0" indent="-317500" algn="l" rtl="0">
              <a:spcBef>
                <a:spcPts val="0"/>
              </a:spcBef>
              <a:spcAft>
                <a:spcPts val="0"/>
              </a:spcAft>
              <a:buSzPts val="1400"/>
              <a:buChar char="➔"/>
            </a:pPr>
            <a:r>
              <a:rPr lang="en" sz="1400"/>
              <a:t>Be very clear about what they are asking for, give yourself plenty of time to put your application together, and do not leave out any items - it indicates carelessness on your part. </a:t>
            </a:r>
            <a:endParaRPr sz="1400"/>
          </a:p>
          <a:p>
            <a:pPr marL="914400" lvl="1" indent="-304800" algn="l" rtl="0">
              <a:spcBef>
                <a:spcPts val="0"/>
              </a:spcBef>
              <a:spcAft>
                <a:spcPts val="0"/>
              </a:spcAft>
              <a:buSzPts val="1200"/>
              <a:buChar char="◆"/>
            </a:pPr>
            <a:r>
              <a:rPr lang="en" sz="1200"/>
              <a:t>They want to give you money, but they also want to know that you care about making a good impression. </a:t>
            </a:r>
            <a:endParaRPr sz="1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Things to Pay Attention to: </a:t>
            </a:r>
            <a:endParaRPr/>
          </a:p>
        </p:txBody>
      </p:sp>
      <p:sp>
        <p:nvSpPr>
          <p:cNvPr id="94" name="Google Shape;94;p18"/>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Are you qualified for the scholarship? </a:t>
            </a:r>
            <a:endParaRPr/>
          </a:p>
          <a:p>
            <a:pPr marL="457200" lvl="0" indent="-342900" algn="l" rtl="0">
              <a:spcBef>
                <a:spcPts val="0"/>
              </a:spcBef>
              <a:spcAft>
                <a:spcPts val="0"/>
              </a:spcAft>
              <a:buSzPts val="1800"/>
              <a:buAutoNum type="arabicPeriod"/>
            </a:pPr>
            <a:r>
              <a:rPr lang="en"/>
              <a:t>Do you have (or can you get) all of the materials for the application? </a:t>
            </a:r>
            <a:endParaRPr/>
          </a:p>
          <a:p>
            <a:pPr marL="457200" lvl="0" indent="-342900" algn="l" rtl="0">
              <a:spcBef>
                <a:spcPts val="0"/>
              </a:spcBef>
              <a:spcAft>
                <a:spcPts val="0"/>
              </a:spcAft>
              <a:buSzPts val="1800"/>
              <a:buAutoNum type="arabicPeriod"/>
            </a:pPr>
            <a:r>
              <a:rPr lang="en"/>
              <a:t>What kinds of expenses will the money cover? </a:t>
            </a:r>
            <a:endParaRPr/>
          </a:p>
          <a:p>
            <a:pPr marL="914400" lvl="1" indent="-317500" algn="l" rtl="0">
              <a:spcBef>
                <a:spcPts val="0"/>
              </a:spcBef>
              <a:spcAft>
                <a:spcPts val="0"/>
              </a:spcAft>
              <a:buSzPts val="1400"/>
              <a:buAutoNum type="alphaLcPeriod"/>
            </a:pPr>
            <a:r>
              <a:rPr lang="en"/>
              <a:t>Some scholarship funds can only be used to cover tuition. Others can be used for school-related expenses (usually books and similar items). </a:t>
            </a:r>
            <a:endParaRPr/>
          </a:p>
          <a:p>
            <a:pPr marL="457200" lvl="0" indent="-342900" algn="l" rtl="0">
              <a:spcBef>
                <a:spcPts val="0"/>
              </a:spcBef>
              <a:spcAft>
                <a:spcPts val="0"/>
              </a:spcAft>
              <a:buSzPts val="1800"/>
              <a:buAutoNum type="arabicPeriod"/>
            </a:pPr>
            <a:r>
              <a:rPr lang="en"/>
              <a:t>How long does the scholarship last? </a:t>
            </a:r>
            <a:endParaRPr/>
          </a:p>
          <a:p>
            <a:pPr marL="914400" lvl="1" indent="-317500" algn="l" rtl="0">
              <a:spcBef>
                <a:spcPts val="0"/>
              </a:spcBef>
              <a:spcAft>
                <a:spcPts val="0"/>
              </a:spcAft>
              <a:buSzPts val="1400"/>
              <a:buAutoNum type="alphaLcPeriod"/>
            </a:pPr>
            <a:r>
              <a:rPr lang="en"/>
              <a:t>Some scholarships only last a year, others will renew for multiple years of the academic career. </a:t>
            </a:r>
            <a:endParaRPr/>
          </a:p>
          <a:p>
            <a:pPr marL="457200" lvl="0" indent="-342900" algn="l" rtl="0">
              <a:spcBef>
                <a:spcPts val="0"/>
              </a:spcBef>
              <a:spcAft>
                <a:spcPts val="0"/>
              </a:spcAft>
              <a:buSzPts val="1800"/>
              <a:buAutoNum type="arabicPeriod"/>
            </a:pPr>
            <a:r>
              <a:rPr lang="en"/>
              <a:t>If the scholarship covers more than 1 year, what requirements do you need to meet to keep it? </a:t>
            </a:r>
            <a:endParaRPr/>
          </a:p>
          <a:p>
            <a:pPr marL="914400" lvl="1" indent="-317500" algn="l" rtl="0">
              <a:spcBef>
                <a:spcPts val="0"/>
              </a:spcBef>
              <a:spcAft>
                <a:spcPts val="0"/>
              </a:spcAft>
              <a:buSzPts val="1400"/>
              <a:buAutoNum type="alphaLcPeriod"/>
            </a:pPr>
            <a:r>
              <a:rPr lang="en"/>
              <a:t>Do you have to maintain a certain GPA or do a certain amount of community service to keep the scholarship? Are you confident that you can meet these demands?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Grants</a:t>
            </a:r>
            <a:endParaRPr/>
          </a:p>
        </p:txBody>
      </p:sp>
      <p:sp>
        <p:nvSpPr>
          <p:cNvPr id="100" name="Google Shape;100;p19"/>
          <p:cNvSpPr txBox="1">
            <a:spLocks noGrp="1"/>
          </p:cNvSpPr>
          <p:nvPr>
            <p:ph type="body" idx="1"/>
          </p:nvPr>
        </p:nvSpPr>
        <p:spPr>
          <a:xfrm>
            <a:off x="387900" y="1413624"/>
            <a:ext cx="8368200" cy="30789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Grants are usually need-based. </a:t>
            </a:r>
            <a:endParaRPr/>
          </a:p>
          <a:p>
            <a:pPr marL="457200" lvl="0" indent="-342900" algn="l" rtl="0">
              <a:spcBef>
                <a:spcPts val="0"/>
              </a:spcBef>
              <a:spcAft>
                <a:spcPts val="0"/>
              </a:spcAft>
              <a:buSzPts val="1800"/>
              <a:buChar char="➔"/>
            </a:pPr>
            <a:r>
              <a:rPr lang="en"/>
              <a:t>The Pell Grant </a:t>
            </a:r>
            <a:endParaRPr/>
          </a:p>
          <a:p>
            <a:pPr marL="914400" lvl="1" indent="-317500" algn="l" rtl="0">
              <a:spcBef>
                <a:spcPts val="0"/>
              </a:spcBef>
              <a:spcAft>
                <a:spcPts val="0"/>
              </a:spcAft>
              <a:buSzPts val="1400"/>
              <a:buChar char="◆"/>
            </a:pPr>
            <a:r>
              <a:rPr lang="en"/>
              <a:t>Offered by the federal government. They are actually the country’s largest source of need-based aid. </a:t>
            </a:r>
            <a:endParaRPr/>
          </a:p>
          <a:p>
            <a:pPr marL="457200" lvl="0" indent="-342900" algn="l" rtl="0">
              <a:spcBef>
                <a:spcPts val="0"/>
              </a:spcBef>
              <a:spcAft>
                <a:spcPts val="0"/>
              </a:spcAft>
              <a:buSzPts val="1800"/>
              <a:buChar char="➔"/>
            </a:pPr>
            <a:r>
              <a:rPr lang="en"/>
              <a:t>Make sure you complete and submit the FAFSA when it is time. That will be how you access many of the federal grants. </a:t>
            </a:r>
            <a:endParaRPr/>
          </a:p>
          <a:p>
            <a:pPr marL="914400" lvl="1" indent="-317500" algn="l" rtl="0">
              <a:spcBef>
                <a:spcPts val="0"/>
              </a:spcBef>
              <a:spcAft>
                <a:spcPts val="0"/>
              </a:spcAft>
              <a:buSzPts val="1400"/>
              <a:buChar char="◆"/>
            </a:pPr>
            <a:r>
              <a:rPr lang="en"/>
              <a:t>Some colleges may have other forms you need to submit as well. Pay attention to what they are asking for, often these forms are enough to get you some money from federal, state, or institutional grants. </a:t>
            </a:r>
            <a:endParaRPr/>
          </a:p>
          <a:p>
            <a:pPr marL="457200" lvl="0" indent="-342900" algn="l" rtl="0">
              <a:spcBef>
                <a:spcPts val="0"/>
              </a:spcBef>
              <a:spcAft>
                <a:spcPts val="0"/>
              </a:spcAft>
              <a:buSzPts val="1800"/>
              <a:buChar char="➔"/>
            </a:pPr>
            <a:r>
              <a:rPr lang="en"/>
              <a:t>Other grant information is often located in the same places that you are searching for scholarship information, it’s just that the qualifications generally involve some kind of family income information.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0"/>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Where can I find scholarships? </a:t>
            </a:r>
            <a:endParaRPr/>
          </a:p>
        </p:txBody>
      </p:sp>
      <p:sp>
        <p:nvSpPr>
          <p:cNvPr id="106" name="Google Shape;106;p20"/>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Naviance. There is a whole section of Naviance dedicated to matching you with scholarships. </a:t>
            </a:r>
            <a:endParaRPr/>
          </a:p>
          <a:p>
            <a:pPr marL="457200" lvl="0" indent="-342900" algn="l" rtl="0">
              <a:spcBef>
                <a:spcPts val="0"/>
              </a:spcBef>
              <a:spcAft>
                <a:spcPts val="0"/>
              </a:spcAft>
              <a:buSzPts val="1800"/>
              <a:buChar char="➔"/>
            </a:pPr>
            <a:r>
              <a:rPr lang="en"/>
              <a:t>The College and Career Center. </a:t>
            </a:r>
            <a:endParaRPr/>
          </a:p>
          <a:p>
            <a:pPr marL="457200" lvl="0" indent="-342900" algn="l" rtl="0">
              <a:spcBef>
                <a:spcPts val="0"/>
              </a:spcBef>
              <a:spcAft>
                <a:spcPts val="0"/>
              </a:spcAft>
              <a:buSzPts val="1800"/>
              <a:buChar char="➔"/>
            </a:pPr>
            <a:r>
              <a:rPr lang="en" u="sng">
                <a:solidFill>
                  <a:schemeClr val="hlink"/>
                </a:solidFill>
                <a:hlinkClick r:id="rId3"/>
              </a:rPr>
              <a:t>Scholarships.com</a:t>
            </a:r>
            <a:endParaRPr/>
          </a:p>
          <a:p>
            <a:pPr marL="457200" lvl="0" indent="-342900" algn="l" rtl="0">
              <a:spcBef>
                <a:spcPts val="0"/>
              </a:spcBef>
              <a:spcAft>
                <a:spcPts val="0"/>
              </a:spcAft>
              <a:buSzPts val="1800"/>
              <a:buChar char="➔"/>
            </a:pPr>
            <a:r>
              <a:rPr lang="en"/>
              <a:t>The Department of Labor has a </a:t>
            </a:r>
            <a:r>
              <a:rPr lang="en" u="sng">
                <a:solidFill>
                  <a:schemeClr val="hlink"/>
                </a:solidFill>
                <a:hlinkClick r:id="rId4"/>
              </a:rPr>
              <a:t>scholarship search tool</a:t>
            </a:r>
            <a:r>
              <a:rPr lang="en"/>
              <a:t>. </a:t>
            </a:r>
            <a:endParaRPr/>
          </a:p>
          <a:p>
            <a:pPr marL="457200" lvl="0" indent="-342900" algn="l" rtl="0">
              <a:spcBef>
                <a:spcPts val="0"/>
              </a:spcBef>
              <a:spcAft>
                <a:spcPts val="0"/>
              </a:spcAft>
              <a:buSzPts val="1800"/>
              <a:buChar char="➔"/>
            </a:pPr>
            <a:r>
              <a:rPr lang="en"/>
              <a:t>The U.S. </a:t>
            </a:r>
            <a:r>
              <a:rPr lang="en" u="sng">
                <a:solidFill>
                  <a:schemeClr val="hlink"/>
                </a:solidFill>
                <a:hlinkClick r:id="rId5"/>
              </a:rPr>
              <a:t>Department of Education has resources</a:t>
            </a:r>
            <a:r>
              <a:rPr lang="en"/>
              <a:t> too. </a:t>
            </a:r>
            <a:endParaRPr/>
          </a:p>
          <a:p>
            <a:pPr marL="457200" lvl="0" indent="-342900" algn="l" rtl="0">
              <a:spcBef>
                <a:spcPts val="0"/>
              </a:spcBef>
              <a:spcAft>
                <a:spcPts val="0"/>
              </a:spcAft>
              <a:buSzPts val="1800"/>
              <a:buChar char="➔"/>
            </a:pPr>
            <a:r>
              <a:rPr lang="en" u="sng">
                <a:solidFill>
                  <a:schemeClr val="hlink"/>
                </a:solidFill>
                <a:hlinkClick r:id="rId6"/>
              </a:rPr>
              <a:t>CollegeBoard</a:t>
            </a:r>
            <a:endParaRPr/>
          </a:p>
          <a:p>
            <a:pPr marL="457200" lvl="0" indent="-342900" algn="l" rtl="0">
              <a:spcBef>
                <a:spcPts val="0"/>
              </a:spcBef>
              <a:spcAft>
                <a:spcPts val="0"/>
              </a:spcAft>
              <a:buSzPts val="1800"/>
              <a:buChar char="➔"/>
            </a:pPr>
            <a:r>
              <a:rPr lang="en"/>
              <a:t>There are many, many more places to look. Those should get you started, but don’t limit yourself. </a:t>
            </a:r>
            <a:endParaRPr/>
          </a:p>
          <a:p>
            <a:pPr marL="914400" lvl="1" indent="-317500" algn="l" rtl="0">
              <a:spcBef>
                <a:spcPts val="0"/>
              </a:spcBef>
              <a:spcAft>
                <a:spcPts val="0"/>
              </a:spcAft>
              <a:buSzPts val="1400"/>
              <a:buChar char="◆"/>
            </a:pPr>
            <a:r>
              <a:rPr lang="en"/>
              <a:t>NEVER PAY FOR SCHOLARSHIP INFORMATION. Some people will try to scam students this way. </a:t>
            </a:r>
            <a:endParaRPr/>
          </a:p>
        </p:txBody>
      </p:sp>
    </p:spTree>
  </p:cSld>
  <p:clrMapOvr>
    <a:masterClrMapping/>
  </p:clrMapOvr>
</p:sld>
</file>

<file path=ppt/theme/theme1.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857</Words>
  <Application>Microsoft Macintosh PowerPoint</Application>
  <PresentationFormat>On-screen Show (16:9)</PresentationFormat>
  <Paragraphs>58</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Roboto</vt:lpstr>
      <vt:lpstr>Arial</vt:lpstr>
      <vt:lpstr>Roboto Slab</vt:lpstr>
      <vt:lpstr>Marina</vt:lpstr>
      <vt:lpstr>Scholarships &amp; Grants</vt:lpstr>
      <vt:lpstr>The basics</vt:lpstr>
      <vt:lpstr>Types of Scholarships</vt:lpstr>
      <vt:lpstr>More Types of Scholarships</vt:lpstr>
      <vt:lpstr>Scholarship Applications</vt:lpstr>
      <vt:lpstr>Things to Pay Attention to: </vt:lpstr>
      <vt:lpstr>Grants</vt:lpstr>
      <vt:lpstr>Where can I find scholarships? </vt:lpstr>
    </vt:vector>
  </TitlesOfParts>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Scholarships &amp; Grants</dc:title>
  <cp:lastModifiedBy>Microsoft Office User</cp:lastModifiedBy>
  <cp:revision>1</cp:revision>
  <dcterms:modified xsi:type="dcterms:W3CDTF">2019-01-25T18:50:19Z</dcterms:modified>
</cp:coreProperties>
</file>