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2987"/>
  </p:normalViewPr>
  <p:slideViewPr>
    <p:cSldViewPr snapToGrid="0" snapToObjects="1">
      <p:cViewPr varScale="1">
        <p:scale>
          <a:sx n="80" d="100"/>
          <a:sy n="80" d="100"/>
        </p:scale>
        <p:origin x="4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hape 52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hape 20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hape 2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hape 34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bg>
      <p:bgPr>
        <a:solidFill>
          <a:schemeClr val="dk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dern-writer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sz="10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Types of Evidence</a:t>
            </a:r>
            <a:endParaRPr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Types of Evidence</a:t>
            </a:r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 dirty="0" smtClean="0"/>
              <a:t>Statistical</a:t>
            </a:r>
            <a:r>
              <a:rPr lang="en-US" dirty="0" smtClean="0"/>
              <a:t>/Factual</a:t>
            </a:r>
            <a:r>
              <a:rPr lang="en" dirty="0" smtClean="0"/>
              <a:t> </a:t>
            </a:r>
            <a:r>
              <a:rPr lang="en" dirty="0"/>
              <a:t>Evidence</a:t>
            </a: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 dirty="0"/>
              <a:t>Testimonial Evidence</a:t>
            </a: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 dirty="0"/>
              <a:t>Anecdotal Evidence</a:t>
            </a:r>
            <a:endParaRPr dirty="0"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 dirty="0"/>
              <a:t>Analogical Evidence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Statistical/Factual Evidence</a:t>
            </a:r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★"/>
            </a:pPr>
            <a:r>
              <a:rPr lang="en" sz="2000"/>
              <a:t>Using numbers and facts to support your claim.</a:t>
            </a:r>
            <a:endParaRPr sz="20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Strength: Concrete, exact, and logical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Weakness: Can be misleading or only tell part of the story. </a:t>
            </a:r>
            <a:endParaRPr sz="1800"/>
          </a:p>
          <a:p>
            <a:pPr marL="45720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rtl="0">
              <a:spcBef>
                <a:spcPts val="1600"/>
              </a:spcBef>
              <a:spcAft>
                <a:spcPts val="0"/>
              </a:spcAft>
              <a:buClr>
                <a:srgbClr val="38761D"/>
              </a:buClr>
              <a:buSzPts val="1800"/>
              <a:buChar char="★"/>
            </a:pPr>
            <a:r>
              <a:rPr lang="en" sz="2000">
                <a:solidFill>
                  <a:srgbClr val="6AA84F"/>
                </a:solidFill>
              </a:rPr>
              <a:t>In America, more preschoolers are shot dead each year (82 in 2013), according to figures from the Centers for Disease Control and Prevention and the FBI (Kristof 4).</a:t>
            </a:r>
            <a:r>
              <a:rPr lang="en">
                <a:solidFill>
                  <a:srgbClr val="38761D"/>
                </a:solidFill>
              </a:rPr>
              <a:t>  </a:t>
            </a:r>
            <a:endParaRPr>
              <a:solidFill>
                <a:srgbClr val="38761D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Testimonials</a:t>
            </a:r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240225"/>
            <a:ext cx="8520600" cy="3099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★"/>
            </a:pPr>
            <a:r>
              <a:rPr lang="en" sz="2000" dirty="0"/>
              <a:t>Using the ideas of experts in the field or witnesses to an event. </a:t>
            </a:r>
            <a:endParaRPr sz="2000" dirty="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Strength: Adds ethos/credibility. Allows for multiple perspectives. </a:t>
            </a:r>
            <a:endParaRPr sz="1800" dirty="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Limitations: Can be biased or unreliable. </a:t>
            </a:r>
            <a:endParaRPr sz="1800" dirty="0"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800"/>
              <a:buChar char="★"/>
            </a:pPr>
            <a:endParaRPr lang="en-US" dirty="0" smtClean="0">
              <a:solidFill>
                <a:srgbClr val="6AA84F"/>
              </a:solidFill>
            </a:endParaRPr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800"/>
              <a:buChar char="★"/>
            </a:pPr>
            <a:r>
              <a:rPr lang="en" dirty="0" smtClean="0">
                <a:solidFill>
                  <a:srgbClr val="6AA84F"/>
                </a:solidFill>
              </a:rPr>
              <a:t>Famous </a:t>
            </a:r>
            <a:r>
              <a:rPr lang="en" dirty="0">
                <a:solidFill>
                  <a:srgbClr val="6AA84F"/>
                </a:solidFill>
              </a:rPr>
              <a:t>and accomplished writer Stephen King advises young writers that, “If you want to be a writer, you must do two things above all others: read a lot and write a lot. There’s no way around these two things that I’m aware of, not shortcut.”</a:t>
            </a:r>
            <a:endParaRPr dirty="0">
              <a:solidFill>
                <a:srgbClr val="6AA84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Anecdotal Evidence</a:t>
            </a:r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 dirty="0"/>
              <a:t>Stories or examples that are used in addition to other types of evidence to make your point. </a:t>
            </a:r>
            <a:endParaRPr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Strength: Adds Pathos/Emotional Weight. Gives real-world examples. Relatable.</a:t>
            </a:r>
            <a:endParaRPr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Limitation: Bad logical can be used. Improper uses of logic. Not linked with other evidence. </a:t>
            </a:r>
            <a:endParaRPr dirty="0"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endParaRPr lang="en-US" sz="1600" dirty="0" smtClean="0">
              <a:solidFill>
                <a:srgbClr val="6AA84F"/>
              </a:solidFill>
            </a:endParaRPr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 sz="1600" dirty="0" smtClean="0">
                <a:solidFill>
                  <a:srgbClr val="6AA84F"/>
                </a:solidFill>
              </a:rPr>
              <a:t>However</a:t>
            </a:r>
            <a:r>
              <a:rPr lang="en" sz="1600" dirty="0">
                <a:solidFill>
                  <a:srgbClr val="6AA84F"/>
                </a:solidFill>
              </a:rPr>
              <a:t>, the critique that all the immigrants are drains on society simply does not hold weight. Look for example at the 24 year old Syrian </a:t>
            </a:r>
            <a:r>
              <a:rPr lang="en" sz="1600" dirty="0" err="1">
                <a:solidFill>
                  <a:srgbClr val="6AA84F"/>
                </a:solidFill>
              </a:rPr>
              <a:t>Hesham</a:t>
            </a:r>
            <a:r>
              <a:rPr lang="en" sz="1600" dirty="0">
                <a:solidFill>
                  <a:srgbClr val="6AA84F"/>
                </a:solidFill>
              </a:rPr>
              <a:t> </a:t>
            </a:r>
            <a:r>
              <a:rPr lang="en" sz="1600" dirty="0" err="1">
                <a:solidFill>
                  <a:srgbClr val="6AA84F"/>
                </a:solidFill>
              </a:rPr>
              <a:t>Modamani</a:t>
            </a:r>
            <a:r>
              <a:rPr lang="en" sz="1600" dirty="0">
                <a:solidFill>
                  <a:srgbClr val="6AA84F"/>
                </a:solidFill>
              </a:rPr>
              <a:t> who is a student searching for the opportunity to continue his education in Germany. In fact, UN studies have shown that over half of all refugees enter Europe come from middle-class and educational backgrounds.</a:t>
            </a:r>
            <a:r>
              <a:rPr lang="en" dirty="0"/>
              <a:t> 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Analogical Evidence</a:t>
            </a:r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 dirty="0"/>
              <a:t>Analogies that help when dealing with a topic that is under researched or which uncertainties exist about the future. </a:t>
            </a:r>
            <a:endParaRPr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Strength: Uses Logos/Logic. Helps think about the future.</a:t>
            </a:r>
            <a:endParaRPr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Limitation: Improper logic. Overlooks differences between situations. </a:t>
            </a:r>
            <a:endParaRPr dirty="0"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800"/>
              <a:buChar char="★"/>
            </a:pPr>
            <a:endParaRPr lang="en-US" dirty="0" smtClean="0">
              <a:solidFill>
                <a:srgbClr val="6AA84F"/>
              </a:solidFill>
            </a:endParaRPr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800"/>
              <a:buChar char="★"/>
            </a:pPr>
            <a:r>
              <a:rPr lang="en" dirty="0" smtClean="0">
                <a:solidFill>
                  <a:srgbClr val="6AA84F"/>
                </a:solidFill>
              </a:rPr>
              <a:t>While </a:t>
            </a:r>
            <a:r>
              <a:rPr lang="en" dirty="0">
                <a:solidFill>
                  <a:srgbClr val="6AA84F"/>
                </a:solidFill>
              </a:rPr>
              <a:t>no one can predict the future impacts of the mass migration into the EU, studies of the past can shed light on the matter at hand. A study conducted in Denmark during the 1990s showed that an influx of refugees actually pushed native workers into more skilled jobs and increased their standards of living (NYT 3). </a:t>
            </a:r>
            <a:endParaRPr dirty="0">
              <a:solidFill>
                <a:srgbClr val="6AA84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Evidence Tips</a:t>
            </a:r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Use a variety of strategies to build your argument.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Do not rely too much on any single type of evidence.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Integrate and blend your evidence. For example, use statistics in addition to an analogy to build your argument. 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Introduce and cite your sources. 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Use your evidence to make your audience both understand your argument on an emotional and logical level. </a:t>
            </a:r>
            <a:endParaRPr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Win your audience’s hearts &amp; minds.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463</Words>
  <Application>Microsoft Macintosh PowerPoint</Application>
  <PresentationFormat>On-screen Show (16:9)</PresentationFormat>
  <Paragraphs>37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Oswald</vt:lpstr>
      <vt:lpstr>Source Code Pro</vt:lpstr>
      <vt:lpstr>Modern Writer</vt:lpstr>
      <vt:lpstr>Types of Evidence</vt:lpstr>
      <vt:lpstr>Types of Evidence</vt:lpstr>
      <vt:lpstr>Statistical/Factual Evidence</vt:lpstr>
      <vt:lpstr>Testimonials</vt:lpstr>
      <vt:lpstr>Anecdotal Evidence</vt:lpstr>
      <vt:lpstr>Analogical Evidence</vt:lpstr>
      <vt:lpstr>Using Evidence Tips</vt:lpstr>
    </vt:vector>
  </TitlesOfParts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Evidence</dc:title>
  <cp:lastModifiedBy>Microsoft Office User</cp:lastModifiedBy>
  <cp:revision>1</cp:revision>
  <dcterms:modified xsi:type="dcterms:W3CDTF">2019-01-14T20:04:36Z</dcterms:modified>
</cp:coreProperties>
</file>