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130"/>
  </p:normalViewPr>
  <p:slideViewPr>
    <p:cSldViewPr snapToGrid="0" snapToObjects="1">
      <p:cViewPr varScale="1">
        <p:scale>
          <a:sx n="80" d="100"/>
          <a:sy n="80" d="100"/>
        </p:scale>
        <p:origin x="4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4e5c7f0d36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4e5c7f0d36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4e5c7f0d36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4e5c7f0d36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4e5c7f0d36_0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4e5c7f0d36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1" name="Google Shape;21;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0" name="Google Shape;40;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1" name="Google Shape;41;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3" name="Google Shape;43;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collegeessayguy.com/blog/college-essay-tip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Writing a Personal Essay or Statement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a Personal Essay or Statement?</a:t>
            </a:r>
            <a:endParaRPr/>
          </a:p>
        </p:txBody>
      </p:sp>
      <p:sp>
        <p:nvSpPr>
          <p:cNvPr id="64" name="Google Shape;64;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sz="1600">
                <a:solidFill>
                  <a:schemeClr val="dk2"/>
                </a:solidFill>
                <a:latin typeface="Calibri"/>
                <a:ea typeface="Calibri"/>
                <a:cs typeface="Calibri"/>
                <a:sym typeface="Calibri"/>
              </a:rPr>
              <a:t>A  personal statement or essay is a required part of many college applications. The personal statement can be one of the most stressful parts of the application process because it's the most open ended. </a:t>
            </a:r>
            <a:endParaRPr sz="1600">
              <a:solidFill>
                <a:schemeClr val="dk2"/>
              </a:solidFill>
              <a:latin typeface="Calibri"/>
              <a:ea typeface="Calibri"/>
              <a:cs typeface="Calibri"/>
              <a:sym typeface="Calibri"/>
            </a:endParaRPr>
          </a:p>
          <a:p>
            <a:pPr marL="457200" lvl="0" indent="-330200" algn="l" rtl="0">
              <a:spcBef>
                <a:spcPts val="0"/>
              </a:spcBef>
              <a:spcAft>
                <a:spcPts val="0"/>
              </a:spcAft>
              <a:buSzPts val="1600"/>
              <a:buChar char="★"/>
            </a:pPr>
            <a:r>
              <a:rPr lang="en" sz="1600">
                <a:solidFill>
                  <a:schemeClr val="dk2"/>
                </a:solidFill>
                <a:latin typeface="Calibri"/>
                <a:ea typeface="Calibri"/>
                <a:cs typeface="Calibri"/>
                <a:sym typeface="Calibri"/>
              </a:rPr>
              <a:t>Even the terminology can be confusing if you aren't familiar with it, so let's start by defining some terms:</a:t>
            </a:r>
            <a:endParaRPr sz="1600">
              <a:solidFill>
                <a:schemeClr val="dk2"/>
              </a:solidFill>
              <a:latin typeface="Calibri"/>
              <a:ea typeface="Calibri"/>
              <a:cs typeface="Calibri"/>
              <a:sym typeface="Calibri"/>
            </a:endParaRPr>
          </a:p>
          <a:p>
            <a:pPr marL="914400" lvl="1" indent="-317500" algn="l" rtl="0">
              <a:spcBef>
                <a:spcPts val="0"/>
              </a:spcBef>
              <a:spcAft>
                <a:spcPts val="0"/>
              </a:spcAft>
              <a:buClr>
                <a:schemeClr val="dk2"/>
              </a:buClr>
              <a:buSzPts val="1400"/>
              <a:buFont typeface="Calibri"/>
              <a:buChar char="○"/>
            </a:pPr>
            <a:r>
              <a:rPr lang="en">
                <a:solidFill>
                  <a:schemeClr val="dk2"/>
                </a:solidFill>
                <a:latin typeface="Calibri"/>
                <a:ea typeface="Calibri"/>
                <a:cs typeface="Calibri"/>
                <a:sym typeface="Calibri"/>
              </a:rPr>
              <a:t>Personal statement — an essay you write to show a college admissions committee who you are and why you deserve to be admitted to their school. It's worth noting that, unlike "college essay," this term is used for application essays for graduate school as well.</a:t>
            </a:r>
            <a:endParaRPr>
              <a:solidFill>
                <a:schemeClr val="dk2"/>
              </a:solidFill>
              <a:latin typeface="Calibri"/>
              <a:ea typeface="Calibri"/>
              <a:cs typeface="Calibri"/>
              <a:sym typeface="Calibri"/>
            </a:endParaRPr>
          </a:p>
          <a:p>
            <a:pPr marL="914400" lvl="1" indent="-317500" algn="l" rtl="0">
              <a:spcBef>
                <a:spcPts val="0"/>
              </a:spcBef>
              <a:spcAft>
                <a:spcPts val="0"/>
              </a:spcAft>
              <a:buClr>
                <a:schemeClr val="dk2"/>
              </a:buClr>
              <a:buSzPts val="1400"/>
              <a:buFont typeface="Calibri"/>
              <a:buChar char="○"/>
            </a:pPr>
            <a:r>
              <a:rPr lang="en">
                <a:solidFill>
                  <a:schemeClr val="dk2"/>
                </a:solidFill>
                <a:latin typeface="Calibri"/>
                <a:ea typeface="Calibri"/>
                <a:cs typeface="Calibri"/>
                <a:sym typeface="Calibri"/>
              </a:rPr>
              <a:t>College essay — basically the same as a personal statement. (I'll be using the terms interchangeably.)</a:t>
            </a:r>
            <a:endParaRPr>
              <a:solidFill>
                <a:schemeClr val="dk2"/>
              </a:solidFill>
              <a:latin typeface="Calibri"/>
              <a:ea typeface="Calibri"/>
              <a:cs typeface="Calibri"/>
              <a:sym typeface="Calibri"/>
            </a:endParaRPr>
          </a:p>
          <a:p>
            <a:pPr marL="914400" lvl="1" indent="-317500" algn="l" rtl="0">
              <a:spcBef>
                <a:spcPts val="0"/>
              </a:spcBef>
              <a:spcAft>
                <a:spcPts val="0"/>
              </a:spcAft>
              <a:buClr>
                <a:schemeClr val="dk2"/>
              </a:buClr>
              <a:buSzPts val="1400"/>
              <a:buFont typeface="Calibri"/>
              <a:buChar char="○"/>
            </a:pPr>
            <a:r>
              <a:rPr lang="en">
                <a:solidFill>
                  <a:schemeClr val="dk2"/>
                </a:solidFill>
                <a:latin typeface="Calibri"/>
                <a:ea typeface="Calibri"/>
                <a:cs typeface="Calibri"/>
                <a:sym typeface="Calibri"/>
              </a:rPr>
              <a:t>Essay prompt — a question or statement that your college essay is meant to respond to.</a:t>
            </a:r>
            <a:endParaRPr>
              <a:solidFill>
                <a:schemeClr val="dk2"/>
              </a:solidFill>
              <a:latin typeface="Calibri"/>
              <a:ea typeface="Calibri"/>
              <a:cs typeface="Calibri"/>
              <a:sym typeface="Calibri"/>
            </a:endParaRPr>
          </a:p>
          <a:p>
            <a:pPr marL="914400" lvl="1" indent="-317500" algn="l" rtl="0">
              <a:spcBef>
                <a:spcPts val="0"/>
              </a:spcBef>
              <a:spcAft>
                <a:spcPts val="0"/>
              </a:spcAft>
              <a:buClr>
                <a:schemeClr val="dk2"/>
              </a:buClr>
              <a:buSzPts val="1400"/>
              <a:buFont typeface="Calibri"/>
              <a:buChar char="○"/>
            </a:pPr>
            <a:r>
              <a:rPr lang="en">
                <a:solidFill>
                  <a:schemeClr val="dk2"/>
                </a:solidFill>
                <a:latin typeface="Calibri"/>
                <a:ea typeface="Calibri"/>
                <a:cs typeface="Calibri"/>
                <a:sym typeface="Calibri"/>
              </a:rPr>
              <a:t>Supplemental essay — an extra school or program specific essay beyond the basic personal statement.</a:t>
            </a:r>
            <a:endParaRPr>
              <a:solidFill>
                <a:schemeClr val="dk2"/>
              </a:solidFill>
              <a:latin typeface="Calibri"/>
              <a:ea typeface="Calibri"/>
              <a:cs typeface="Calibri"/>
              <a:sym typeface="Calibri"/>
            </a:endParaRPr>
          </a:p>
          <a:p>
            <a:pPr marL="914400" lvl="1" indent="-317500" algn="l" rtl="0">
              <a:spcBef>
                <a:spcPts val="0"/>
              </a:spcBef>
              <a:spcAft>
                <a:spcPts val="0"/>
              </a:spcAft>
              <a:buClr>
                <a:schemeClr val="dk2"/>
              </a:buClr>
              <a:buSzPts val="1400"/>
              <a:buFont typeface="Calibri"/>
              <a:buChar char="○"/>
            </a:pPr>
            <a:r>
              <a:rPr lang="en">
                <a:solidFill>
                  <a:schemeClr val="dk2"/>
                </a:solidFill>
                <a:latin typeface="Calibri"/>
                <a:ea typeface="Calibri"/>
                <a:cs typeface="Calibri"/>
                <a:sym typeface="Calibri"/>
              </a:rPr>
              <a:t>Many colleges ask for only one essay. However, some schools do ask you to respond to multiple prompts or to provide supplemental essays in addition to a primary personal statement.</a:t>
            </a:r>
            <a:endParaRPr>
              <a:solidFill>
                <a:schemeClr val="dk2"/>
              </a:solidFill>
              <a:latin typeface="Calibri"/>
              <a:ea typeface="Calibri"/>
              <a:cs typeface="Calibri"/>
              <a:sym typeface="Calibri"/>
            </a:endParaRPr>
          </a:p>
          <a:p>
            <a:pPr marL="914400" lvl="0" indent="0" algn="l" rtl="0">
              <a:spcBef>
                <a:spcPts val="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 do colleges ask for these?</a:t>
            </a:r>
            <a:endParaRPr/>
          </a:p>
        </p:txBody>
      </p:sp>
      <p:sp>
        <p:nvSpPr>
          <p:cNvPr id="70" name="Google Shape;70;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Insight into your personality </a:t>
            </a:r>
            <a:endParaRPr/>
          </a:p>
          <a:p>
            <a:pPr marL="914400" lvl="1" indent="-317500" algn="l" rtl="0">
              <a:spcBef>
                <a:spcPts val="0"/>
              </a:spcBef>
              <a:spcAft>
                <a:spcPts val="0"/>
              </a:spcAft>
              <a:buSzPts val="1400"/>
              <a:buChar char="○"/>
            </a:pPr>
            <a:r>
              <a:rPr lang="en"/>
              <a:t>Will you be a good fit with the campus culture?</a:t>
            </a:r>
            <a:endParaRPr/>
          </a:p>
          <a:p>
            <a:pPr marL="457200" lvl="0" indent="-342900" algn="l" rtl="0">
              <a:spcBef>
                <a:spcPts val="0"/>
              </a:spcBef>
              <a:spcAft>
                <a:spcPts val="0"/>
              </a:spcAft>
              <a:buSzPts val="1800"/>
              <a:buChar char="★"/>
            </a:pPr>
            <a:r>
              <a:rPr lang="en"/>
              <a:t>Evidence of Writing Skills</a:t>
            </a:r>
            <a:endParaRPr/>
          </a:p>
          <a:p>
            <a:pPr marL="914400" lvl="1" indent="-317500" algn="l" rtl="0">
              <a:spcBef>
                <a:spcPts val="0"/>
              </a:spcBef>
              <a:spcAft>
                <a:spcPts val="0"/>
              </a:spcAft>
              <a:buSzPts val="1400"/>
              <a:buChar char="○"/>
            </a:pPr>
            <a:r>
              <a:rPr lang="en"/>
              <a:t>Do you have the writing skills to be successful in a college environment? Don’t panic if you aren’t an amazing writer, but do your very best work and get help if you need it. </a:t>
            </a:r>
            <a:endParaRPr/>
          </a:p>
          <a:p>
            <a:pPr marL="457200" lvl="0" indent="-342900" algn="l" rtl="0">
              <a:spcBef>
                <a:spcPts val="0"/>
              </a:spcBef>
              <a:spcAft>
                <a:spcPts val="0"/>
              </a:spcAft>
              <a:buSzPts val="1800"/>
              <a:buChar char="★"/>
            </a:pPr>
            <a:r>
              <a:rPr lang="en"/>
              <a:t>Explanation of Extenuating Circumstances</a:t>
            </a:r>
            <a:endParaRPr/>
          </a:p>
          <a:p>
            <a:pPr marL="914400" lvl="1" indent="-317500" algn="l" rtl="0">
              <a:spcBef>
                <a:spcPts val="0"/>
              </a:spcBef>
              <a:spcAft>
                <a:spcPts val="0"/>
              </a:spcAft>
              <a:buSzPts val="1400"/>
              <a:buChar char="○"/>
            </a:pPr>
            <a:r>
              <a:rPr lang="en"/>
              <a:t>If there is something problematic in your high school record, this is often a place to explain that. Was there a reason why your Sophomore year was so tough? Did you miss out on joining clubs because of health problems? If there is a good reason for weaknesses in your application that require you to elaborate to the admissions office, this could be the place to do that. </a:t>
            </a:r>
            <a:endParaRPr/>
          </a:p>
          <a:p>
            <a:pPr marL="457200" lvl="0" indent="-342900" algn="l" rtl="0">
              <a:spcBef>
                <a:spcPts val="0"/>
              </a:spcBef>
              <a:spcAft>
                <a:spcPts val="0"/>
              </a:spcAft>
              <a:buSzPts val="1800"/>
              <a:buChar char="★"/>
            </a:pPr>
            <a:r>
              <a:rPr lang="en"/>
              <a:t>Your Reasons for Applying to the School</a:t>
            </a:r>
            <a:endParaRPr/>
          </a:p>
          <a:p>
            <a:pPr marL="914400" lvl="1" indent="-317500" algn="l" rtl="0">
              <a:spcBef>
                <a:spcPts val="0"/>
              </a:spcBef>
              <a:spcAft>
                <a:spcPts val="0"/>
              </a:spcAft>
              <a:buSzPts val="1400"/>
              <a:buChar char="○"/>
            </a:pPr>
            <a:r>
              <a:rPr lang="en"/>
              <a:t>Admissions officers want to know that you are excited about their school and will seriously consider attending if you are accepted. Why should they give this spot to you over someone else?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General Tips</a:t>
            </a:r>
            <a:endParaRPr/>
          </a:p>
        </p:txBody>
      </p:sp>
      <p:sp>
        <p:nvSpPr>
          <p:cNvPr id="76" name="Google Shape;76;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This is a place where you can be more creative - you don’t necessarily have to follow a 5-paragraph structure. </a:t>
            </a:r>
            <a:endParaRPr/>
          </a:p>
          <a:p>
            <a:pPr marL="914400" lvl="1" indent="-317500" algn="l" rtl="0">
              <a:spcBef>
                <a:spcPts val="0"/>
              </a:spcBef>
              <a:spcAft>
                <a:spcPts val="0"/>
              </a:spcAft>
              <a:buSzPts val="1400"/>
              <a:buChar char="○"/>
            </a:pPr>
            <a:r>
              <a:rPr lang="en"/>
              <a:t>You do still need to have solid organization, strong ideas, and good flow, however. </a:t>
            </a:r>
            <a:endParaRPr/>
          </a:p>
          <a:p>
            <a:pPr marL="457200" lvl="0" indent="-342900" algn="l" rtl="0">
              <a:spcBef>
                <a:spcPts val="0"/>
              </a:spcBef>
              <a:spcAft>
                <a:spcPts val="0"/>
              </a:spcAft>
              <a:buSzPts val="1800"/>
              <a:buChar char="★"/>
            </a:pPr>
            <a:r>
              <a:rPr lang="en"/>
              <a:t>Be honest. Don’t make things up, don’t lie. </a:t>
            </a:r>
            <a:endParaRPr/>
          </a:p>
          <a:p>
            <a:pPr marL="457200" lvl="0" indent="-342900" algn="l" rtl="0">
              <a:spcBef>
                <a:spcPts val="0"/>
              </a:spcBef>
              <a:spcAft>
                <a:spcPts val="0"/>
              </a:spcAft>
              <a:buSzPts val="1800"/>
              <a:buChar char="★"/>
            </a:pPr>
            <a:r>
              <a:rPr lang="en"/>
              <a:t>Be yourself. </a:t>
            </a:r>
            <a:endParaRPr/>
          </a:p>
          <a:p>
            <a:pPr marL="457200" lvl="0" indent="-342900" algn="l" rtl="0">
              <a:spcBef>
                <a:spcPts val="0"/>
              </a:spcBef>
              <a:spcAft>
                <a:spcPts val="0"/>
              </a:spcAft>
              <a:buSzPts val="1800"/>
              <a:buChar char="★"/>
            </a:pPr>
            <a:r>
              <a:rPr lang="en"/>
              <a:t>Proofread VERY carefully. You should not be the only person to read your essay before you submit it. Show it to someone you trust. Typos and errors can be immediate disqualifiers. </a:t>
            </a:r>
            <a:endParaRPr/>
          </a:p>
          <a:p>
            <a:pPr marL="914400" lvl="1" indent="-317500" algn="l" rtl="0">
              <a:spcBef>
                <a:spcPts val="0"/>
              </a:spcBef>
              <a:spcAft>
                <a:spcPts val="0"/>
              </a:spcAft>
              <a:buSzPts val="1400"/>
              <a:buChar char="○"/>
            </a:pPr>
            <a:r>
              <a:rPr lang="en"/>
              <a:t>You’ve got time to craft these pieces. Use it. </a:t>
            </a:r>
            <a:endParaRPr/>
          </a:p>
          <a:p>
            <a:pPr marL="457200" lvl="0" indent="-342900" algn="l" rtl="0">
              <a:spcBef>
                <a:spcPts val="0"/>
              </a:spcBef>
              <a:spcAft>
                <a:spcPts val="0"/>
              </a:spcAft>
              <a:buSzPts val="1800"/>
              <a:buChar char="★"/>
            </a:pPr>
            <a:r>
              <a:rPr lang="en"/>
              <a:t>Don’t wait until the last minute. Sometimes your best ideas come after you’ve had the prompt in the back of your mind for a while. </a:t>
            </a:r>
            <a:endParaRPr/>
          </a:p>
          <a:p>
            <a:pPr marL="457200" lvl="0" indent="-342900" algn="l" rtl="0">
              <a:spcBef>
                <a:spcPts val="0"/>
              </a:spcBef>
              <a:spcAft>
                <a:spcPts val="0"/>
              </a:spcAft>
              <a:buSzPts val="1800"/>
              <a:buChar char="★"/>
            </a:pPr>
            <a:r>
              <a:rPr lang="en" u="sng">
                <a:solidFill>
                  <a:schemeClr val="hlink"/>
                </a:solidFill>
                <a:hlinkClick r:id="rId3"/>
              </a:rPr>
              <a:t>Here are some more tips. </a:t>
            </a:r>
            <a:endParaRPr/>
          </a:p>
        </p:txBody>
      </p:sp>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522</Words>
  <Application>Microsoft Macintosh PowerPoint</Application>
  <PresentationFormat>On-screen Show (16:9)</PresentationFormat>
  <Paragraphs>27</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Raleway</vt:lpstr>
      <vt:lpstr>Source Sans Pro</vt:lpstr>
      <vt:lpstr>Arial</vt:lpstr>
      <vt:lpstr>Calibri</vt:lpstr>
      <vt:lpstr>Plum</vt:lpstr>
      <vt:lpstr>Writing a Personal Essay or Statement</vt:lpstr>
      <vt:lpstr>What is a Personal Essay or Statement?</vt:lpstr>
      <vt:lpstr>Why do colleges ask for these?</vt:lpstr>
      <vt:lpstr>General Tips</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Personal Essay or Statement</dc:title>
  <cp:lastModifiedBy>Microsoft Office User</cp:lastModifiedBy>
  <cp:revision>1</cp:revision>
  <dcterms:modified xsi:type="dcterms:W3CDTF">2019-01-25T18:52:59Z</dcterms:modified>
</cp:coreProperties>
</file>